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257" r:id="rId2"/>
    <p:sldId id="258" r:id="rId3"/>
    <p:sldId id="259" r:id="rId4"/>
    <p:sldId id="263" r:id="rId5"/>
    <p:sldId id="262" r:id="rId6"/>
    <p:sldId id="264" r:id="rId7"/>
    <p:sldId id="283" r:id="rId8"/>
    <p:sldId id="288" r:id="rId9"/>
    <p:sldId id="292" r:id="rId10"/>
    <p:sldId id="289" r:id="rId11"/>
    <p:sldId id="295" r:id="rId12"/>
    <p:sldId id="291" r:id="rId13"/>
    <p:sldId id="297" r:id="rId14"/>
    <p:sldId id="293" r:id="rId15"/>
    <p:sldId id="298" r:id="rId16"/>
    <p:sldId id="299" r:id="rId17"/>
    <p:sldId id="301" r:id="rId18"/>
    <p:sldId id="300" r:id="rId19"/>
    <p:sldId id="303" r:id="rId20"/>
    <p:sldId id="304" r:id="rId21"/>
    <p:sldId id="305" r:id="rId22"/>
    <p:sldId id="306" r:id="rId23"/>
    <p:sldId id="307" r:id="rId24"/>
    <p:sldId id="308" r:id="rId25"/>
    <p:sldId id="312" r:id="rId26"/>
    <p:sldId id="313" r:id="rId27"/>
    <p:sldId id="310" r:id="rId28"/>
    <p:sldId id="311" r:id="rId29"/>
    <p:sldId id="309" r:id="rId30"/>
    <p:sldId id="314" r:id="rId31"/>
    <p:sldId id="315" r:id="rId32"/>
    <p:sldId id="266" r:id="rId33"/>
    <p:sldId id="269" r:id="rId34"/>
    <p:sldId id="270" r:id="rId35"/>
    <p:sldId id="271" r:id="rId36"/>
    <p:sldId id="268" r:id="rId37"/>
    <p:sldId id="272" r:id="rId38"/>
    <p:sldId id="320" r:id="rId39"/>
    <p:sldId id="316" r:id="rId40"/>
    <p:sldId id="318" r:id="rId41"/>
    <p:sldId id="319" r:id="rId42"/>
    <p:sldId id="317" r:id="rId43"/>
    <p:sldId id="363" r:id="rId44"/>
    <p:sldId id="364" r:id="rId45"/>
    <p:sldId id="273" r:id="rId46"/>
    <p:sldId id="275" r:id="rId47"/>
    <p:sldId id="278" r:id="rId48"/>
    <p:sldId id="281" r:id="rId49"/>
    <p:sldId id="279" r:id="rId50"/>
    <p:sldId id="280" r:id="rId51"/>
    <p:sldId id="282" r:id="rId52"/>
    <p:sldId id="327" r:id="rId53"/>
    <p:sldId id="388" r:id="rId54"/>
    <p:sldId id="325" r:id="rId55"/>
    <p:sldId id="321" r:id="rId56"/>
    <p:sldId id="322" r:id="rId57"/>
    <p:sldId id="323" r:id="rId58"/>
    <p:sldId id="324" r:id="rId59"/>
    <p:sldId id="357" r:id="rId60"/>
    <p:sldId id="344" r:id="rId61"/>
    <p:sldId id="365" r:id="rId62"/>
    <p:sldId id="345" r:id="rId63"/>
    <p:sldId id="332" r:id="rId64"/>
    <p:sldId id="385" r:id="rId65"/>
    <p:sldId id="376" r:id="rId66"/>
    <p:sldId id="377" r:id="rId67"/>
    <p:sldId id="378" r:id="rId68"/>
    <p:sldId id="379" r:id="rId69"/>
    <p:sldId id="380" r:id="rId70"/>
    <p:sldId id="386" r:id="rId71"/>
    <p:sldId id="381" r:id="rId72"/>
    <p:sldId id="382" r:id="rId73"/>
    <p:sldId id="383" r:id="rId74"/>
    <p:sldId id="384" r:id="rId75"/>
    <p:sldId id="387" r:id="rId76"/>
    <p:sldId id="338" r:id="rId77"/>
    <p:sldId id="367" r:id="rId78"/>
    <p:sldId id="368" r:id="rId79"/>
    <p:sldId id="369" r:id="rId80"/>
    <p:sldId id="260" r:id="rId81"/>
    <p:sldId id="261" r:id="rId82"/>
    <p:sldId id="333" r:id="rId83"/>
    <p:sldId id="334" r:id="rId84"/>
    <p:sldId id="335" r:id="rId85"/>
    <p:sldId id="336" r:id="rId86"/>
    <p:sldId id="337" r:id="rId87"/>
    <p:sldId id="389" r:id="rId88"/>
    <p:sldId id="390" r:id="rId89"/>
    <p:sldId id="391" r:id="rId90"/>
    <p:sldId id="392" r:id="rId91"/>
    <p:sldId id="393" r:id="rId92"/>
    <p:sldId id="394" r:id="rId93"/>
    <p:sldId id="395" r:id="rId94"/>
    <p:sldId id="396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8" r:id="rId106"/>
    <p:sldId id="359" r:id="rId107"/>
    <p:sldId id="360" r:id="rId108"/>
    <p:sldId id="361" r:id="rId109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542" autoAdjust="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CAA20-3FB3-419B-9B44-B5A253BD3C52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7AE3C-D0B0-46C4-9468-B67F423AB19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06633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99938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2028035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104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03254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105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3608183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106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239098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107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513144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108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10147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30402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14413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59114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70009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64531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21022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7048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85297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39299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2198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94199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69952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73683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7730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194219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48416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991985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764308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82063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5551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976862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31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494204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32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421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33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347550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34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001400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35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851240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36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4334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37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080066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38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45783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42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999647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43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91839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820903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44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34519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45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356156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46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00465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47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432089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48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728002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49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305476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50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371810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51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55050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52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27281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53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6252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75491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54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812913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55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819462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56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707912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57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236678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58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91856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59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3728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56258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61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263429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62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021123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63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4696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33633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64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556963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65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858885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66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049566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67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882876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68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966753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69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597055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70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46889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71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38779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72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135161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73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913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8747246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74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28606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75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88276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76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4314349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77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4311607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78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21023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79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65727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80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9798159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81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718869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82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7633985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83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01300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7827802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84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9824915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85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4709957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86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980062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87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45600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88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939257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89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2862675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90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759669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91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130017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92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6087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93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0347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1100008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94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5955910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95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871322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96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8877602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97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656338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98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491252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99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6511529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100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1495943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101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9629180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102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268646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103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98884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1403-13E1-4083-A89C-BA73EDF9BBB5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A6C5-1814-4DD2-BE21-081160BED17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7853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1403-13E1-4083-A89C-BA73EDF9BBB5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A6C5-1814-4DD2-BE21-081160BED17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0975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1403-13E1-4083-A89C-BA73EDF9BBB5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A6C5-1814-4DD2-BE21-081160BED17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37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1403-13E1-4083-A89C-BA73EDF9BBB5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A6C5-1814-4DD2-BE21-081160BED17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49761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1403-13E1-4083-A89C-BA73EDF9BBB5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A6C5-1814-4DD2-BE21-081160BED17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56353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1403-13E1-4083-A89C-BA73EDF9BBB5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A6C5-1814-4DD2-BE21-081160BED17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55234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1403-13E1-4083-A89C-BA73EDF9BBB5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A6C5-1814-4DD2-BE21-081160BED17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2916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1403-13E1-4083-A89C-BA73EDF9BBB5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A6C5-1814-4DD2-BE21-081160BED17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15707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1403-13E1-4083-A89C-BA73EDF9BBB5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A6C5-1814-4DD2-BE21-081160BED17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5928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1403-13E1-4083-A89C-BA73EDF9BBB5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A6C5-1814-4DD2-BE21-081160BED17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760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1403-13E1-4083-A89C-BA73EDF9BBB5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2A6C5-1814-4DD2-BE21-081160BED17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3448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41403-13E1-4083-A89C-BA73EDF9BBB5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2A6C5-1814-4DD2-BE21-081160BED17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7818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o.gl/6ZEMXV" TargetMode="External"/><Relationship Id="rId5" Type="http://schemas.openxmlformats.org/officeDocument/2006/relationships/hyperlink" Target="https://goo.gl/XbCpQX" TargetMode="External"/><Relationship Id="rId4" Type="http://schemas.openxmlformats.org/officeDocument/2006/relationships/image" Target="../media/image8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netpie.io/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netpie.io/getstarted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oo.gl/grvwwE" TargetMode="External"/><Relationship Id="rId3" Type="http://schemas.openxmlformats.org/officeDocument/2006/relationships/image" Target="../media/image9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o.gl/bU2Gyv" TargetMode="External"/><Relationship Id="rId5" Type="http://schemas.openxmlformats.org/officeDocument/2006/relationships/image" Target="../media/image10.jpeg"/><Relationship Id="rId4" Type="http://schemas.openxmlformats.org/officeDocument/2006/relationships/hyperlink" Target="https://goo.gl/JqsdMy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hyperlink" Target="https://goo.gl/m5V7ZS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hyperlink" Target="https://goo.gl/gTFEXY" TargetMode="External"/><Relationship Id="rId4" Type="http://schemas.openxmlformats.org/officeDocument/2006/relationships/hyperlink" Target="https://goo.gl/RELXx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https://goo.gl/61Y9JN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hyperlink" Target="https://goo.gl/gP6H87" TargetMode="External"/><Relationship Id="rId4" Type="http://schemas.openxmlformats.org/officeDocument/2006/relationships/hyperlink" Target="https://goo.gl/T2yc7H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pressif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blok.net/blog/posts/2015/05/03/wifi-with-the-esp8266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1FS81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o.gl/7aZMBB" TargetMode="Externa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thesen.eu/esp-12-esp8266-12-12e-programmieren-und-mit-der-arduino-ide-nutze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sp8266.github.io/Arduino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oo.gl/cYkSBS" TargetMode="External"/><Relationship Id="rId3" Type="http://schemas.openxmlformats.org/officeDocument/2006/relationships/image" Target="../media/image29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o.gl/ekKbYB" TargetMode="External"/><Relationship Id="rId5" Type="http://schemas.openxmlformats.org/officeDocument/2006/relationships/image" Target="../media/image30.jpeg"/><Relationship Id="rId4" Type="http://schemas.openxmlformats.org/officeDocument/2006/relationships/hyperlink" Target="https://goo.gl/VHt4pU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cYkSBS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hyperlink" Target="https://goo.gl/SgdnuK" TargetMode="External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92816Y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o.gl/na3TwX" TargetMode="Externa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falcon/esp-open-sdk" TargetMode="External"/><Relationship Id="rId7" Type="http://schemas.openxmlformats.org/officeDocument/2006/relationships/hyperlink" Target="http://www.espruino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icropython.org/" TargetMode="External"/><Relationship Id="rId5" Type="http://schemas.openxmlformats.org/officeDocument/2006/relationships/hyperlink" Target="https://nodelua.org/" TargetMode="External"/><Relationship Id="rId4" Type="http://schemas.openxmlformats.org/officeDocument/2006/relationships/hyperlink" Target="https://github.com/esp8266/Arduino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tman1292/IoTWorkshop-Cod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0.164/IoTWorkshop_Freeboard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rduino.cc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https://goo.gl/UnhNyq" TargetMode="External"/><Relationship Id="rId4" Type="http://schemas.openxmlformats.org/officeDocument/2006/relationships/hyperlink" Target="https://goo.gl/Md8EJt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mqtt.com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jpeg"/><Relationship Id="rId7" Type="http://schemas.openxmlformats.org/officeDocument/2006/relationships/hyperlink" Target="https://goo.gl/jBTYZH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o.gl/cBWKnU" TargetMode="External"/><Relationship Id="rId5" Type="http://schemas.openxmlformats.org/officeDocument/2006/relationships/hyperlink" Target="https://goo.gl/XBoczS" TargetMode="External"/><Relationship Id="rId4" Type="http://schemas.openxmlformats.org/officeDocument/2006/relationships/image" Target="../media/image5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การเลือกใช้งาน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</a:t>
            </a:r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สำหรับพัฒนาอุปกรณ์ต้นแบบด้าน </a:t>
            </a:r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endParaRPr lang="th-TH" sz="4000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780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 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Board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146" name="Picture 2" descr="Arduino Mega 2560 Rev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" t="19878" r="6284" b="21150"/>
          <a:stretch/>
        </p:blipFill>
        <p:spPr bwMode="auto">
          <a:xfrm>
            <a:off x="622300" y="2781299"/>
            <a:ext cx="4813300" cy="241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rduino Du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9" t="18864" r="7357" b="19474"/>
          <a:stretch/>
        </p:blipFill>
        <p:spPr bwMode="auto">
          <a:xfrm>
            <a:off x="6832600" y="2781299"/>
            <a:ext cx="4533900" cy="245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กล่องข้อความ 6"/>
          <p:cNvSpPr txBox="1"/>
          <p:nvPr/>
        </p:nvSpPr>
        <p:spPr>
          <a:xfrm>
            <a:off x="1832751" y="5373690"/>
            <a:ext cx="2485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5"/>
              </a:rPr>
              <a:t>https://</a:t>
            </a:r>
            <a:r>
              <a:rPr lang="en-US" sz="1600" dirty="0" smtClean="0">
                <a:hlinkClick r:id="rId5"/>
              </a:rPr>
              <a:t>goo.gl/XbCpQX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7865141" y="5438780"/>
            <a:ext cx="2510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6"/>
              </a:rPr>
              <a:t>https://</a:t>
            </a:r>
            <a:r>
              <a:rPr lang="en-US" sz="1600" dirty="0" smtClean="0">
                <a:hlinkClick r:id="rId6"/>
              </a:rPr>
              <a:t>goo.gl/6ZEMXV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กล่องข้อความ 10"/>
          <p:cNvSpPr txBox="1"/>
          <p:nvPr/>
        </p:nvSpPr>
        <p:spPr>
          <a:xfrm>
            <a:off x="1736891" y="2258079"/>
            <a:ext cx="2677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MEGA :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฿1650 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กล่องข้อความ 11"/>
          <p:cNvSpPr txBox="1"/>
          <p:nvPr/>
        </p:nvSpPr>
        <p:spPr>
          <a:xfrm>
            <a:off x="7760881" y="2258079"/>
            <a:ext cx="2428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DUE :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฿1575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5574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Channel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Thinkspeak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2028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/>
              <a:t> </a:t>
            </a:r>
            <a:r>
              <a:rPr lang="th-TH" sz="3600" dirty="0" smtClean="0"/>
              <a:t>ก่อนเริ่มใช้งานกดปุ่ม </a:t>
            </a:r>
            <a:r>
              <a:rPr lang="en-US" sz="3600" dirty="0" smtClean="0"/>
              <a:t>Agree to Terms</a:t>
            </a:r>
            <a:endParaRPr lang="th-TH" sz="3600" dirty="0"/>
          </a:p>
        </p:txBody>
      </p:sp>
      <p:pic>
        <p:nvPicPr>
          <p:cNvPr id="6" name="รูปภาพ 5"/>
          <p:cNvPicPr/>
          <p:nvPr/>
        </p:nvPicPr>
        <p:blipFill>
          <a:blip r:embed="rId3"/>
          <a:stretch>
            <a:fillRect/>
          </a:stretch>
        </p:blipFill>
        <p:spPr>
          <a:xfrm>
            <a:off x="2146300" y="2089467"/>
            <a:ext cx="7894955" cy="418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4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 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Channel</a:t>
            </a:r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66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Thinkspeak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2028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/>
              <a:t> </a:t>
            </a:r>
            <a:r>
              <a:rPr lang="th-TH" sz="3600" dirty="0" smtClean="0"/>
              <a:t>กดปุ่ม </a:t>
            </a:r>
            <a:r>
              <a:rPr lang="en-US" sz="3600" dirty="0" smtClean="0"/>
              <a:t>New Channel </a:t>
            </a:r>
            <a:r>
              <a:rPr lang="th-TH" sz="3600" dirty="0" smtClean="0"/>
              <a:t>ในการสร้าง </a:t>
            </a:r>
            <a:r>
              <a:rPr lang="en-US" sz="3600" dirty="0" smtClean="0"/>
              <a:t>channel </a:t>
            </a:r>
            <a:r>
              <a:rPr lang="th-TH" sz="3600" dirty="0" smtClean="0"/>
              <a:t>สำหรับใช้งาน</a:t>
            </a:r>
            <a:endParaRPr lang="th-TH" sz="3600" dirty="0"/>
          </a:p>
        </p:txBody>
      </p:sp>
      <p:pic>
        <p:nvPicPr>
          <p:cNvPr id="5" name="รูปภาพ 4"/>
          <p:cNvPicPr/>
          <p:nvPr/>
        </p:nvPicPr>
        <p:blipFill>
          <a:blip r:embed="rId3"/>
          <a:stretch>
            <a:fillRect/>
          </a:stretch>
        </p:blipFill>
        <p:spPr>
          <a:xfrm>
            <a:off x="1905000" y="1960244"/>
            <a:ext cx="7755255" cy="44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3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 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Channel</a:t>
            </a:r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66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Thinkspeak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2028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/>
              <a:t> </a:t>
            </a:r>
            <a:r>
              <a:rPr lang="th-TH" sz="3600" dirty="0" smtClean="0"/>
              <a:t>กรอกข้อมูลของ </a:t>
            </a:r>
            <a:r>
              <a:rPr lang="en-US" sz="3600" dirty="0" smtClean="0"/>
              <a:t>channel </a:t>
            </a:r>
            <a:r>
              <a:rPr lang="th-TH" sz="3600" dirty="0" smtClean="0"/>
              <a:t>ที่ต้องการใช้งาน</a:t>
            </a:r>
            <a:endParaRPr lang="th-TH" sz="3600" dirty="0"/>
          </a:p>
        </p:txBody>
      </p:sp>
      <p:pic>
        <p:nvPicPr>
          <p:cNvPr id="6" name="รูปภาพ 5"/>
          <p:cNvPicPr/>
          <p:nvPr/>
        </p:nvPicPr>
        <p:blipFill>
          <a:blip r:embed="rId3"/>
          <a:stretch>
            <a:fillRect/>
          </a:stretch>
        </p:blipFill>
        <p:spPr>
          <a:xfrm>
            <a:off x="2070100" y="2104072"/>
            <a:ext cx="7615555" cy="38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5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 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Channel</a:t>
            </a:r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66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Thinkspeak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2028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/>
              <a:t> เมื่อกรอกข้อมูลเสร็จสิ้นทำการกดปุ่ม </a:t>
            </a:r>
            <a:r>
              <a:rPr lang="en-US" sz="3600" dirty="0" smtClean="0"/>
              <a:t>Save Channel</a:t>
            </a:r>
            <a:endParaRPr lang="th-TH" sz="3600" dirty="0"/>
          </a:p>
        </p:txBody>
      </p:sp>
      <p:pic>
        <p:nvPicPr>
          <p:cNvPr id="5" name="รูปภาพ 4"/>
          <p:cNvPicPr/>
          <p:nvPr/>
        </p:nvPicPr>
        <p:blipFill>
          <a:blip r:embed="rId3"/>
          <a:stretch>
            <a:fillRect/>
          </a:stretch>
        </p:blipFill>
        <p:spPr>
          <a:xfrm>
            <a:off x="2286000" y="2173922"/>
            <a:ext cx="7615555" cy="42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4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 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Channel</a:t>
            </a:r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66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Thinkspeak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2028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/>
              <a:t> หน้า </a:t>
            </a:r>
            <a:r>
              <a:rPr lang="en-US" sz="3600" dirty="0" smtClean="0"/>
              <a:t>Channel </a:t>
            </a:r>
            <a:r>
              <a:rPr lang="th-TH" sz="3600" dirty="0" smtClean="0"/>
              <a:t>ที่สร้างสำเร็จ</a:t>
            </a:r>
            <a:endParaRPr lang="th-TH" sz="3600" dirty="0"/>
          </a:p>
        </p:txBody>
      </p:sp>
      <p:pic>
        <p:nvPicPr>
          <p:cNvPr id="6" name="รูปภาพ 5"/>
          <p:cNvPicPr/>
          <p:nvPr/>
        </p:nvPicPr>
        <p:blipFill>
          <a:blip r:embed="rId3"/>
          <a:stretch>
            <a:fillRect/>
          </a:stretch>
        </p:blipFill>
        <p:spPr>
          <a:xfrm>
            <a:off x="2235200" y="2225992"/>
            <a:ext cx="7717155" cy="426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NETPIE.io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2028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/>
              <a:t>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เข้าไปยังหน้าเว็บ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https://netpie.io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/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แล้วกดปุ่ม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SIGNUP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FREE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เพื่อ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สมัครสมาชิก</a:t>
            </a:r>
            <a:endParaRPr lang="th-TH" sz="3600" dirty="0"/>
          </a:p>
        </p:txBody>
      </p:sp>
      <p:pic>
        <p:nvPicPr>
          <p:cNvPr id="5" name="รูปภาพ 4"/>
          <p:cNvPicPr/>
          <p:nvPr/>
        </p:nvPicPr>
        <p:blipFill>
          <a:blip r:embed="rId4"/>
          <a:stretch>
            <a:fillRect/>
          </a:stretch>
        </p:blipFill>
        <p:spPr>
          <a:xfrm>
            <a:off x="2247900" y="2088197"/>
            <a:ext cx="7717155" cy="426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0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NETPIE.io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2028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/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ทำ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กรอกข้อมูล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เมื่อกรอกเสร็จแล้วกดปุ่ม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SIGN UP</a:t>
            </a:r>
            <a:endParaRPr lang="th-TH" sz="3600" dirty="0"/>
          </a:p>
        </p:txBody>
      </p:sp>
      <p:pic>
        <p:nvPicPr>
          <p:cNvPr id="6" name="รูปภาพ 5"/>
          <p:cNvPicPr/>
          <p:nvPr/>
        </p:nvPicPr>
        <p:blipFill>
          <a:blip r:embed="rId3"/>
          <a:stretch>
            <a:fillRect/>
          </a:stretch>
        </p:blipFill>
        <p:spPr>
          <a:xfrm>
            <a:off x="1879600" y="2074544"/>
            <a:ext cx="8123555" cy="426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8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NETPIE.io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2028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/>
              <a:t>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สมัครเสร็จแล้วจะมีรหัสในการเข้าใช้งานครั้งแรกส่งไปยังมือถือให้นำรหัสนั้นมาใช้ในการ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Log In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เข้าใช้งาน</a:t>
            </a:r>
            <a:endParaRPr lang="th-TH" sz="3600" dirty="0"/>
          </a:p>
        </p:txBody>
      </p:sp>
      <p:pic>
        <p:nvPicPr>
          <p:cNvPr id="5" name="รูปภาพ 4"/>
          <p:cNvPicPr/>
          <p:nvPr/>
        </p:nvPicPr>
        <p:blipFill>
          <a:blip r:embed="rId3"/>
          <a:stretch>
            <a:fillRect/>
          </a:stretch>
        </p:blipFill>
        <p:spPr>
          <a:xfrm>
            <a:off x="2034222" y="2431097"/>
            <a:ext cx="8123555" cy="433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3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NETPIE.io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202800"/>
          </a:xfrm>
        </p:spPr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/>
              <a:t>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เข้าใช้งานครั้งแรกก็สามารถเปลี่ยนรหัสผ่านที่จะ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ใช้ได้</a:t>
            </a:r>
          </a:p>
          <a:p>
            <a:pPr>
              <a:buFont typeface="Courier New" panose="02070309020205020404" pitchFamily="49" charset="0"/>
              <a:buChar char="o"/>
            </a:pP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th-TH" sz="36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th-TH" sz="36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th-TH" sz="36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0">
              <a:buFont typeface="Courier New" panose="02070309020205020404" pitchFamily="49" charset="0"/>
              <a:buChar char="o"/>
            </a:pPr>
            <a:r>
              <a:rPr lang="th-TH" sz="3600" dirty="0"/>
              <a:t> </a:t>
            </a:r>
            <a:r>
              <a:rPr lang="th-TH" sz="3600" dirty="0" smtClean="0"/>
              <a:t>วิธีการใช้</a:t>
            </a:r>
            <a:r>
              <a:rPr lang="th-TH" sz="3600" dirty="0"/>
              <a:t>งานสามารถดูได้จาก </a:t>
            </a:r>
            <a:r>
              <a:rPr lang="en-US" sz="3600" dirty="0" smtClean="0">
                <a:hlinkClick r:id="rId3"/>
              </a:rPr>
              <a:t>https</a:t>
            </a:r>
            <a:r>
              <a:rPr lang="en-US" sz="3600" dirty="0">
                <a:hlinkClick r:id="rId3"/>
              </a:rPr>
              <a:t>://</a:t>
            </a:r>
            <a:r>
              <a:rPr lang="en-US" sz="3600" dirty="0" smtClean="0">
                <a:hlinkClick r:id="rId3"/>
              </a:rPr>
              <a:t>netpie.io/getstarted</a:t>
            </a:r>
            <a:r>
              <a:rPr lang="en-US" sz="3600" dirty="0" smtClean="0"/>
              <a:t> </a:t>
            </a:r>
            <a:endParaRPr lang="th-TH" sz="3600" dirty="0"/>
          </a:p>
        </p:txBody>
      </p:sp>
      <p:pic>
        <p:nvPicPr>
          <p:cNvPr id="6" name="รูปภาพ 5"/>
          <p:cNvPicPr/>
          <p:nvPr/>
        </p:nvPicPr>
        <p:blipFill>
          <a:blip r:embed="rId4"/>
          <a:stretch>
            <a:fillRect/>
          </a:stretch>
        </p:blipFill>
        <p:spPr>
          <a:xfrm>
            <a:off x="2247900" y="1879600"/>
            <a:ext cx="7463155" cy="391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8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Spec 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Board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8592715"/>
              </p:ext>
            </p:extLst>
          </p:nvPr>
        </p:nvGraphicFramePr>
        <p:xfrm>
          <a:off x="838200" y="1419225"/>
          <a:ext cx="10515600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/>
                <a:gridCol w="2590800"/>
                <a:gridCol w="2997200"/>
                <a:gridCol w="279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Spec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Arduino</a:t>
                      </a:r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UNO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Arduino</a:t>
                      </a:r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Pro Micro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Arduino</a:t>
                      </a:r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MEGA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MCU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ATmega</a:t>
                      </a:r>
                      <a:r>
                        <a:rPr lang="en-US" sz="2800" b="0" i="0" u="none" strike="noStrike" kern="1200" baseline="0" dirty="0" smtClean="0">
                          <a:solidFill>
                            <a:schemeClr val="dk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 328P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ATmega</a:t>
                      </a:r>
                      <a:r>
                        <a:rPr lang="en-US" sz="2800" b="0" i="0" u="none" strike="noStrike" kern="1200" baseline="0" dirty="0" smtClean="0">
                          <a:solidFill>
                            <a:schemeClr val="dk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n-US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32U4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ATmega</a:t>
                      </a:r>
                      <a:r>
                        <a:rPr lang="en-US" sz="2800" b="0" i="0" u="none" strike="noStrike" kern="1200" baseline="0" dirty="0" smtClean="0">
                          <a:solidFill>
                            <a:schemeClr val="dk1"/>
                          </a:solidFill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 2560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CPU Speed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 MHz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 MHz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 MHz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Flash Memory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 KB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 KB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256 KB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Digital</a:t>
                      </a:r>
                      <a:r>
                        <a:rPr lang="en-US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I/O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 Pins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 Pins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54</a:t>
                      </a:r>
                      <a:r>
                        <a:rPr lang="en-US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Pins</a:t>
                      </a:r>
                      <a:endParaRPr lang="en-US" dirty="0" smtClean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PWM</a:t>
                      </a:r>
                      <a:r>
                        <a:rPr lang="en-US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Output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 Pins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 Pins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 Pins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Analog</a:t>
                      </a:r>
                      <a:r>
                        <a:rPr lang="en-US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input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 Pins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 Pins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 </a:t>
                      </a:r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Pins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Operating Voltage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 </a:t>
                      </a:r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r>
                        <a:rPr lang="en-US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V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r>
                        <a:rPr lang="en-US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V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กล่องข้อความ 4"/>
          <p:cNvSpPr txBox="1"/>
          <p:nvPr/>
        </p:nvSpPr>
        <p:spPr>
          <a:xfrm>
            <a:off x="4767399" y="5605046"/>
            <a:ext cx="2657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3"/>
              </a:rPr>
              <a:t>https://www.arduino.cc</a:t>
            </a:r>
            <a:r>
              <a:rPr lang="en-US" sz="1600" dirty="0" smtClean="0">
                <a:hlinkClick r:id="rId3"/>
              </a:rPr>
              <a:t>/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5561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เชื่อมต่อ 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Board 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กับ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Internet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Board + Shield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Ethernet Shield, </a:t>
            </a:r>
            <a:r>
              <a:rPr lang="en-US" sz="32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Shield, GSM Shield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Board built-in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Ethernet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or </a:t>
            </a:r>
            <a:r>
              <a:rPr lang="en-US" sz="36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Yun, </a:t>
            </a:r>
            <a:r>
              <a:rPr lang="en-US" sz="32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Ethernet, </a:t>
            </a:r>
            <a:r>
              <a:rPr lang="en-US" sz="32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UNO </a:t>
            </a:r>
            <a:r>
              <a:rPr lang="en-US" sz="32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endParaRPr lang="en-US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Board + </a:t>
            </a:r>
            <a:r>
              <a:rPr lang="en-US" sz="36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Module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ATWINC1500 , CC3000, ESP8266-01</a:t>
            </a:r>
            <a:endParaRPr lang="en-US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6883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Autofit/>
          </a:bodyPr>
          <a:lstStyle/>
          <a:p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 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Shield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050" name="Picture 2" descr="Arduino ETH Shield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8" t="29167" r="12444" b="22834"/>
          <a:stretch/>
        </p:blipFill>
        <p:spPr bwMode="auto">
          <a:xfrm>
            <a:off x="44878" y="2680495"/>
            <a:ext cx="42164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กล่องข้อความ 4"/>
          <p:cNvSpPr txBox="1"/>
          <p:nvPr/>
        </p:nvSpPr>
        <p:spPr>
          <a:xfrm>
            <a:off x="648238" y="2213924"/>
            <a:ext cx="3648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Ethernet Shield :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฿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1450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1245902" y="5423695"/>
            <a:ext cx="2435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goo.gl/JqsdMy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052" name="Picture 4" descr="Arduino WiFi Shield (integrated antenna)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" t="5910" r="7233" b="9721"/>
          <a:stretch/>
        </p:blipFill>
        <p:spPr bwMode="auto">
          <a:xfrm>
            <a:off x="4686300" y="2629695"/>
            <a:ext cx="36322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/>
          <p:cNvSpPr txBox="1"/>
          <p:nvPr/>
        </p:nvSpPr>
        <p:spPr>
          <a:xfrm>
            <a:off x="5208435" y="2213924"/>
            <a:ext cx="3166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Shield :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฿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3250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5265880" y="5423695"/>
            <a:ext cx="2468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6"/>
              </a:rPr>
              <a:t>https://</a:t>
            </a:r>
            <a:r>
              <a:rPr lang="en-US" sz="1600" dirty="0" smtClean="0">
                <a:hlinkClick r:id="rId6"/>
              </a:rPr>
              <a:t>goo.gl/bU2Gyv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054" name="Picture 6" descr="3G Shield (UC20-G)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25388" r="9333" b="14389"/>
          <a:stretch/>
        </p:blipFill>
        <p:spPr bwMode="auto">
          <a:xfrm>
            <a:off x="8661400" y="2766832"/>
            <a:ext cx="3492500" cy="254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กล่องข้อความ 10"/>
          <p:cNvSpPr txBox="1"/>
          <p:nvPr/>
        </p:nvSpPr>
        <p:spPr>
          <a:xfrm>
            <a:off x="8952383" y="2243612"/>
            <a:ext cx="3201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GSM Shield :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฿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2650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กล่องข้อความ 11"/>
          <p:cNvSpPr txBox="1"/>
          <p:nvPr/>
        </p:nvSpPr>
        <p:spPr>
          <a:xfrm>
            <a:off x="9247309" y="5423695"/>
            <a:ext cx="24688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8"/>
              </a:rPr>
              <a:t>https://</a:t>
            </a:r>
            <a:r>
              <a:rPr lang="en-US" sz="1600" dirty="0" smtClean="0">
                <a:hlinkClick r:id="rId8"/>
              </a:rPr>
              <a:t>goo.gl/grvwwE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9102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Autofit/>
          </a:bodyPr>
          <a:lstStyle/>
          <a:p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 </a:t>
            </a:r>
            <a:r>
              <a:rPr lang="en-US" sz="48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Board Build-in Ethernet or </a:t>
            </a:r>
            <a:r>
              <a:rPr lang="en-US" sz="48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endParaRPr lang="th-TH" sz="4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1292039" y="2243612"/>
            <a:ext cx="2436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YUN :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฿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2800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1245902" y="5423695"/>
            <a:ext cx="2490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goo.gl/m5V7ZS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5048288" y="2223305"/>
            <a:ext cx="2903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Ethernet :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฿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2350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5265880" y="5423695"/>
            <a:ext cx="2434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goo.gl/RELXxG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กล่องข้อความ 10"/>
          <p:cNvSpPr txBox="1"/>
          <p:nvPr/>
        </p:nvSpPr>
        <p:spPr>
          <a:xfrm>
            <a:off x="8952383" y="2243612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UNO </a:t>
            </a:r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: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฿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1250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กล่องข้อความ 11"/>
          <p:cNvSpPr txBox="1"/>
          <p:nvPr/>
        </p:nvSpPr>
        <p:spPr>
          <a:xfrm>
            <a:off x="9247309" y="5423695"/>
            <a:ext cx="2403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5"/>
              </a:rPr>
              <a:t>https://</a:t>
            </a:r>
            <a:r>
              <a:rPr lang="en-US" sz="1600" dirty="0" smtClean="0">
                <a:hlinkClick r:id="rId5"/>
              </a:rPr>
              <a:t>goo.gl/gTFEXY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3" name="Picture 2" descr="Arduino Yu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4" t="25389" r="13778" b="20166"/>
          <a:stretch/>
        </p:blipFill>
        <p:spPr bwMode="auto">
          <a:xfrm>
            <a:off x="784875" y="2869934"/>
            <a:ext cx="3357847" cy="244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rduino Leonardo ETH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30500" r="22000" b="27500"/>
          <a:stretch/>
        </p:blipFill>
        <p:spPr bwMode="auto">
          <a:xfrm>
            <a:off x="4880718" y="2838815"/>
            <a:ext cx="32385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rduino UNO WIFI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17389" r="6889" b="19055"/>
          <a:stretch/>
        </p:blipFill>
        <p:spPr bwMode="auto">
          <a:xfrm>
            <a:off x="8724900" y="2746525"/>
            <a:ext cx="3429000" cy="248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63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Autofit/>
          </a:bodyPr>
          <a:lstStyle/>
          <a:p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 </a:t>
            </a:r>
            <a:r>
              <a:rPr lang="en-US" sz="48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Board </a:t>
            </a: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+ </a:t>
            </a:r>
            <a:r>
              <a:rPr lang="en-US" sz="48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Module</a:t>
            </a:r>
            <a:endParaRPr lang="th-TH" sz="4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276362" y="2243612"/>
            <a:ext cx="3374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Adafruit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ATWINC1500 : $24.95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718310" y="5423695"/>
            <a:ext cx="2421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goo.gl/61Y9JN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4381167" y="2243612"/>
            <a:ext cx="3841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Adafruit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HUZZAH CC3000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$39.95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4976398" y="5377759"/>
            <a:ext cx="2424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goo.gl/T2yc7H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กล่องข้อความ 10"/>
          <p:cNvSpPr txBox="1"/>
          <p:nvPr/>
        </p:nvSpPr>
        <p:spPr>
          <a:xfrm>
            <a:off x="9359871" y="2239324"/>
            <a:ext cx="2178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ESP8266-01 :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฿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190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กล่องข้อความ 11"/>
          <p:cNvSpPr txBox="1"/>
          <p:nvPr/>
        </p:nvSpPr>
        <p:spPr>
          <a:xfrm>
            <a:off x="9247309" y="5423695"/>
            <a:ext cx="2450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5"/>
              </a:rPr>
              <a:t>https://</a:t>
            </a:r>
            <a:r>
              <a:rPr lang="en-US" sz="1600" dirty="0" smtClean="0">
                <a:hlinkClick r:id="rId5"/>
              </a:rPr>
              <a:t>goo.gl/gP6H87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124" name="Picture 4" descr="https://cdn-shop.adafruit.com/970x728/2999-03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6" t="9204" r="13540" b="8562"/>
          <a:stretch/>
        </p:blipFill>
        <p:spPr bwMode="auto">
          <a:xfrm>
            <a:off x="497360" y="2888559"/>
            <a:ext cx="293271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shop.adafruit.com/970x728/1491-02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0" t="7189" r="8041" b="8562"/>
          <a:stretch/>
        </p:blipFill>
        <p:spPr bwMode="auto">
          <a:xfrm>
            <a:off x="4538497" y="2796688"/>
            <a:ext cx="3310505" cy="25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ESP8266-01 WiFi Serial Transceiver Module (Flash Memory 1MB)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6" t="28516" r="29156" b="21722"/>
          <a:stretch/>
        </p:blipFill>
        <p:spPr bwMode="auto">
          <a:xfrm>
            <a:off x="9513970" y="3069998"/>
            <a:ext cx="1870605" cy="212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27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สำหรับงานด้าน 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43513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ESP8266 Module :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โปรเซสเซอร์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+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วงจรสื่อสาร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Wireless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Transceiver</a:t>
            </a:r>
            <a:endParaRPr lang="en-US" sz="36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โปรเซสเซอร์ </a:t>
            </a:r>
            <a:r>
              <a:rPr lang="en-US" sz="3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Xtensa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LX106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ขนาด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32 บิต ความเร็ว 80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MHz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ของบริษัท </a:t>
            </a:r>
            <a:r>
              <a:rPr lang="en-US" sz="32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Tensilica</a:t>
            </a:r>
            <a:endParaRPr lang="en-US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สามารถเชื่อมต่อ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กับ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Wi-Fi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2.4GHz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(มาตรฐาน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IEEE 802.11b/g/n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บริษัท </a:t>
            </a:r>
            <a:r>
              <a:rPr lang="en-US" sz="3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Espressif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Systems (Shanghai, China)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เป็นผู้ผลิต</a:t>
            </a:r>
            <a:r>
              <a:rPr lang="th-TH" sz="32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ชิป</a:t>
            </a:r>
            <a:endParaRPr lang="th-TH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ได้รับความนิยมอย่างมากในปัจจุบัน</a:t>
            </a:r>
            <a:endParaRPr lang="en-US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218" name="Picture 2" descr="ผลการค้นหารูปภาพสำหรับ Espressi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69" y="4013200"/>
            <a:ext cx="2403855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กล่องข้อความ 4"/>
          <p:cNvSpPr txBox="1"/>
          <p:nvPr/>
        </p:nvSpPr>
        <p:spPr>
          <a:xfrm>
            <a:off x="4883969" y="6519446"/>
            <a:ext cx="2424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4"/>
              </a:rPr>
              <a:t>https://espressif.com</a:t>
            </a:r>
            <a:r>
              <a:rPr lang="en-US" sz="1600" dirty="0" smtClean="0">
                <a:hlinkClick r:id="rId4"/>
              </a:rPr>
              <a:t>/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3121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ESP8266 Module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3089567" y="6519446"/>
            <a:ext cx="6012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3"/>
              </a:rPr>
              <a:t>https://hblok.net/blog/posts/2015/05/03/wifi-with-the-esp8266</a:t>
            </a:r>
            <a:r>
              <a:rPr lang="en-US" sz="1600" dirty="0" smtClean="0">
                <a:hlinkClick r:id="rId3"/>
              </a:rPr>
              <a:t>/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242" name="Picture 2" descr="ผลการค้นหารูปภาพสำหรับ esp8266 modules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099" y="1426364"/>
            <a:ext cx="9067800" cy="509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76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ESP8266 Module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7468795" y="5787439"/>
            <a:ext cx="2372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goo.gl/1FS81f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248" name="Picture 8" descr="ESP-12E โมดูล Wifi ESP826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2" t="8494" r="16667" b="16518"/>
          <a:stretch/>
        </p:blipFill>
        <p:spPr bwMode="auto">
          <a:xfrm>
            <a:off x="7162800" y="2367917"/>
            <a:ext cx="2984500" cy="32687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ผลการค้นหารูปภาพสำหรับ esp8266-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367917"/>
            <a:ext cx="3467888" cy="32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กล่องข้อความ 12"/>
          <p:cNvSpPr txBox="1"/>
          <p:nvPr/>
        </p:nvSpPr>
        <p:spPr>
          <a:xfrm>
            <a:off x="1995489" y="5787855"/>
            <a:ext cx="2508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6"/>
              </a:rPr>
              <a:t>https://</a:t>
            </a:r>
            <a:r>
              <a:rPr lang="en-US" sz="1600" dirty="0" smtClean="0">
                <a:hlinkClick r:id="rId6"/>
              </a:rPr>
              <a:t>goo.gl/7aZMBB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8072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ESP8266 Module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2" descr="ผลการค้นหารูปภาพสำหรับ esp8266-12 breakout board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71" y="1836835"/>
            <a:ext cx="1043505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/>
          <p:cNvSpPr txBox="1"/>
          <p:nvPr/>
        </p:nvSpPr>
        <p:spPr>
          <a:xfrm>
            <a:off x="1775554" y="6519446"/>
            <a:ext cx="8640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4"/>
              </a:rPr>
              <a:t>https://blog.thesen.eu/esp-12-esp8266-12-12e-programmieren-und-mit-der-arduino-ide-nutzen</a:t>
            </a:r>
            <a:r>
              <a:rPr lang="en-US" sz="1600" dirty="0" smtClean="0">
                <a:hlinkClick r:id="rId4"/>
              </a:rPr>
              <a:t>/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139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Outline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แนะนำ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สำหรับงานด้าน </a:t>
            </a:r>
            <a:r>
              <a:rPr lang="en-US" sz="36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endParaRPr lang="th-TH" sz="36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แนะนำ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งานด้าน </a:t>
            </a:r>
            <a:r>
              <a:rPr lang="en-US" sz="36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endParaRPr lang="en-US" sz="36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แนะนำ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Cloud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งานด้าน </a:t>
            </a:r>
            <a:r>
              <a:rPr lang="en-US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7846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Breakout Board 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ESP8266 Module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grpSp>
        <p:nvGrpSpPr>
          <p:cNvPr id="9" name="กลุ่ม 8"/>
          <p:cNvGrpSpPr/>
          <p:nvPr/>
        </p:nvGrpSpPr>
        <p:grpSpPr>
          <a:xfrm>
            <a:off x="1284965" y="2280185"/>
            <a:ext cx="9622070" cy="3442217"/>
            <a:chOff x="1007830" y="1926609"/>
            <a:chExt cx="9622070" cy="3442217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830" y="1926609"/>
              <a:ext cx="4589623" cy="3442217"/>
            </a:xfrm>
            <a:prstGeom prst="rect">
              <a:avLst/>
            </a:prstGeom>
            <a:noFill/>
            <a:ln w="9525">
              <a:solidFill>
                <a:srgbClr val="00B0F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7082" y="1926609"/>
              <a:ext cx="4862818" cy="3441795"/>
            </a:xfrm>
            <a:prstGeom prst="rect">
              <a:avLst/>
            </a:prstGeom>
            <a:noFill/>
            <a:ln w="9525">
              <a:solidFill>
                <a:srgbClr val="00B0F0"/>
              </a:solidFill>
              <a:miter lim="800000"/>
              <a:headEnd/>
              <a:tailE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2" name="TextBox 5"/>
            <p:cNvSpPr txBox="1"/>
            <p:nvPr/>
          </p:nvSpPr>
          <p:spPr>
            <a:xfrm>
              <a:off x="3681760" y="5091405"/>
              <a:ext cx="376330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C00000"/>
                  </a:solidFill>
                  <a:latin typeface="Calibri" panose="020F0502020204030204" pitchFamily="34" charset="0"/>
                </a:rPr>
                <a:t>Photo by RSP @ Embedded Systems Lab (ESL), KMUTNB</a:t>
              </a:r>
              <a:endParaRPr lang="th-TH" sz="1200" b="1" dirty="0">
                <a:solidFill>
                  <a:srgbClr val="C00000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465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Breakout Board 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ESP8266 Module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919" y="1505563"/>
            <a:ext cx="8934161" cy="4884009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13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วงจรสำหรับการใช้งาน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ESP8266 Module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396" y="1505563"/>
            <a:ext cx="6314563" cy="46714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กล่องข้อความ 6"/>
          <p:cNvSpPr txBox="1"/>
          <p:nvPr/>
        </p:nvSpPr>
        <p:spPr>
          <a:xfrm>
            <a:off x="3701035" y="6341646"/>
            <a:ext cx="4357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http://esp8266.github.io/Arduino</a:t>
            </a:r>
            <a:r>
              <a:rPr lang="en-US" sz="16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/</a:t>
            </a:r>
            <a:r>
              <a:rPr lang="en-US" sz="16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th-TH" sz="16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00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การใช้งาน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ESP8266 Module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48" y="1614188"/>
            <a:ext cx="8211256" cy="4618832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83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ESP8266 Development Board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6080" y="1150624"/>
            <a:ext cx="10139840" cy="542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8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VS 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UNO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  <a:p>
            <a:endParaRPr lang="th-TH" dirty="0"/>
          </a:p>
        </p:txBody>
      </p:sp>
      <p:graphicFrame>
        <p:nvGraphicFramePr>
          <p:cNvPr id="6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084618"/>
              </p:ext>
            </p:extLst>
          </p:nvPr>
        </p:nvGraphicFramePr>
        <p:xfrm>
          <a:off x="1854200" y="1320799"/>
          <a:ext cx="8136906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/>
                <a:gridCol w="3096344"/>
                <a:gridCol w="2376266"/>
              </a:tblGrid>
              <a:tr h="897414">
                <a:tc>
                  <a:txBody>
                    <a:bodyPr/>
                    <a:lstStyle/>
                    <a:p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Arduino Uno </a:t>
                      </a:r>
                      <a:b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</a:br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(ATmega328P</a:t>
                      </a:r>
                      <a:r>
                        <a:rPr lang="en-US" sz="28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5V/16MHz)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ESP8266EX</a:t>
                      </a:r>
                      <a:b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</a:br>
                      <a:r>
                        <a:rPr lang="en-US" sz="2800" dirty="0" err="1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NodeMCU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MCU / </a:t>
                      </a:r>
                      <a:r>
                        <a:rPr lang="en-US" sz="2800" dirty="0" err="1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SoC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ATmel</a:t>
                      </a:r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ATmega328P</a:t>
                      </a:r>
                      <a:b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</a:br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8-bit, RISC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Xtensa</a:t>
                      </a:r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LX106</a:t>
                      </a:r>
                      <a:b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</a:br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32-bit, RISC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CPU</a:t>
                      </a:r>
                      <a:r>
                        <a:rPr lang="en-US" sz="28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Speed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 MHz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80 MHz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Data RAM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 KB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96 KB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Instruction</a:t>
                      </a:r>
                      <a:r>
                        <a:rPr lang="en-US" sz="28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RAM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64 KB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On-chip Flash Memory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 KB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External</a:t>
                      </a:r>
                      <a:r>
                        <a:rPr lang="en-US" sz="28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Flash Memory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 or</a:t>
                      </a:r>
                      <a:r>
                        <a:rPr lang="en-US" sz="28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 MB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Wi-Fi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IEEE</a:t>
                      </a:r>
                      <a:r>
                        <a:rPr lang="en-US" sz="28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802.11 b/g/n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574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  <a:p>
            <a:endParaRPr lang="th-TH" dirty="0"/>
          </a:p>
        </p:txBody>
      </p:sp>
      <p:graphicFrame>
        <p:nvGraphicFramePr>
          <p:cNvPr id="5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087862"/>
              </p:ext>
            </p:extLst>
          </p:nvPr>
        </p:nvGraphicFramePr>
        <p:xfrm>
          <a:off x="1955540" y="182880"/>
          <a:ext cx="8280920" cy="655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451"/>
                <a:gridCol w="3151146"/>
                <a:gridCol w="2418323"/>
              </a:tblGrid>
              <a:tr h="370840">
                <a:tc>
                  <a:txBody>
                    <a:bodyPr/>
                    <a:lstStyle/>
                    <a:p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Arduino Uno </a:t>
                      </a:r>
                      <a:b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</a:br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(ATmega328P</a:t>
                      </a:r>
                      <a:r>
                        <a:rPr lang="en-US" sz="28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5V/16MHz)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NodeMCU</a:t>
                      </a:r>
                      <a:endParaRPr lang="en-US" sz="2800" dirty="0" smtClean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(ESP8266EX)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User SPI (HW)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28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I2C (HW)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UART (HW)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ADC resolution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10-bit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10-bit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#Analog Inputs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Digital</a:t>
                      </a:r>
                      <a:r>
                        <a:rPr lang="en-US" sz="28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I/O Logic Level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5V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3.3V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#PWM outputs (HW)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DC current per I/O pin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 mA (max.)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 mA</a:t>
                      </a:r>
                      <a:r>
                        <a:rPr lang="en-US" sz="28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(max.)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Device Voltage</a:t>
                      </a:r>
                      <a:r>
                        <a:rPr lang="en-US" sz="28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Supply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4.5V</a:t>
                      </a:r>
                      <a:r>
                        <a:rPr lang="en-US" sz="28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.. 5.5V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3.0V to 3.6V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On-board</a:t>
                      </a:r>
                      <a:r>
                        <a:rPr lang="en-US" sz="28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br>
                        <a:rPr lang="en-US" sz="28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</a:br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USB-to-Serial chip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yes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yes</a:t>
                      </a:r>
                      <a:endParaRPr lang="th-TH" sz="2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00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Development Board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0482" name="Picture 2" descr="https://cdn-shop.adafruit.com/970x728/2127-0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5" t="23672" r="15876" b="25779"/>
          <a:stretch/>
        </p:blipFill>
        <p:spPr bwMode="auto">
          <a:xfrm>
            <a:off x="4267200" y="2966972"/>
            <a:ext cx="3657600" cy="206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/>
          <p:cNvSpPr txBox="1"/>
          <p:nvPr/>
        </p:nvSpPr>
        <p:spPr>
          <a:xfrm>
            <a:off x="4961715" y="254533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Spark Core :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$39.95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4861816" y="5098458"/>
            <a:ext cx="2468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goo.gl/VHt4pU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0486" name="Picture 6" descr="Espruino WiFi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6" t="4166" r="16000" b="13690"/>
          <a:stretch/>
        </p:blipFill>
        <p:spPr bwMode="auto">
          <a:xfrm>
            <a:off x="8619315" y="2724530"/>
            <a:ext cx="2921000" cy="254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กล่องข้อความ 9"/>
          <p:cNvSpPr txBox="1"/>
          <p:nvPr/>
        </p:nvSpPr>
        <p:spPr>
          <a:xfrm>
            <a:off x="8945530" y="2201310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Espruino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: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$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34.95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กล่องข้อความ 10"/>
          <p:cNvSpPr txBox="1"/>
          <p:nvPr/>
        </p:nvSpPr>
        <p:spPr>
          <a:xfrm>
            <a:off x="8978690" y="5277670"/>
            <a:ext cx="2429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6"/>
              </a:rPr>
              <a:t>https://</a:t>
            </a:r>
            <a:r>
              <a:rPr lang="en-US" sz="1600" dirty="0" smtClean="0">
                <a:hlinkClick r:id="rId6"/>
              </a:rPr>
              <a:t>goo.gl/ekKbYB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0488" name="Picture 8" descr="WiPy 2.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8" t="31389" r="16000" b="30833"/>
          <a:stretch/>
        </p:blipFill>
        <p:spPr bwMode="auto">
          <a:xfrm>
            <a:off x="0" y="2939458"/>
            <a:ext cx="38989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กล่องข้อความ 12"/>
          <p:cNvSpPr txBox="1"/>
          <p:nvPr/>
        </p:nvSpPr>
        <p:spPr>
          <a:xfrm>
            <a:off x="1064432" y="2548527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WiPy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2.0 :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฿900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715266" y="5035615"/>
            <a:ext cx="2387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8"/>
              </a:rPr>
              <a:t>https://</a:t>
            </a:r>
            <a:r>
              <a:rPr lang="en-US" sz="1600" dirty="0" smtClean="0">
                <a:hlinkClick r:id="rId8"/>
              </a:rPr>
              <a:t>goo.gl/cYkSBS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9840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Development Board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4" name="กลุ่ม 3"/>
          <p:cNvGrpSpPr/>
          <p:nvPr/>
        </p:nvGrpSpPr>
        <p:grpSpPr>
          <a:xfrm>
            <a:off x="1661504" y="2547908"/>
            <a:ext cx="3379499" cy="2823507"/>
            <a:chOff x="219368" y="2550662"/>
            <a:chExt cx="3379499" cy="2823507"/>
          </a:xfrm>
        </p:grpSpPr>
        <p:sp>
          <p:nvSpPr>
            <p:cNvPr id="13" name="กล่องข้อความ 12"/>
            <p:cNvSpPr txBox="1"/>
            <p:nvPr/>
          </p:nvSpPr>
          <p:spPr>
            <a:xfrm>
              <a:off x="522359" y="2550662"/>
              <a:ext cx="26260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ESP32 </a:t>
              </a:r>
              <a:r>
                <a:rPr lang="en-US" dirty="0" err="1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Dev</a:t>
              </a:r>
              <a:r>
                <a:rPr lang="en-US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 Board : </a:t>
              </a:r>
              <a:r>
                <a:rPr lang="en-US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$</a:t>
              </a:r>
              <a:r>
                <a:rPr lang="th-TH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15</a:t>
              </a:r>
              <a:endParaRPr lang="th-TH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4" name="กล่องข้อความ 13"/>
            <p:cNvSpPr txBox="1"/>
            <p:nvPr/>
          </p:nvSpPr>
          <p:spPr>
            <a:xfrm>
              <a:off x="715266" y="5035615"/>
              <a:ext cx="23877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600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ที่มา </a:t>
              </a:r>
              <a:r>
                <a:rPr lang="en-US" sz="16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: </a:t>
              </a:r>
              <a:r>
                <a:rPr lang="en-US" sz="1600" dirty="0">
                  <a:hlinkClick r:id="rId3"/>
                </a:rPr>
                <a:t>https://</a:t>
              </a:r>
              <a:r>
                <a:rPr lang="en-US" sz="1600" dirty="0" smtClean="0">
                  <a:hlinkClick r:id="rId3"/>
                </a:rPr>
                <a:t>goo.gl/cYkSBS</a:t>
              </a:r>
              <a:r>
                <a:rPr lang="en-US" sz="1600" dirty="0" smtClean="0"/>
                <a:t> </a:t>
              </a:r>
              <a:endParaRPr lang="th-TH" sz="16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pic>
          <p:nvPicPr>
            <p:cNvPr id="23554" name="Picture 2" descr="https://cdn-shop.adafruit.com/970x728/3269-09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0" t="16712" r="5430" b="21566"/>
            <a:stretch/>
          </p:blipFill>
          <p:spPr bwMode="auto">
            <a:xfrm>
              <a:off x="219368" y="3170819"/>
              <a:ext cx="3379499" cy="1765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กลุ่ม 4"/>
          <p:cNvGrpSpPr/>
          <p:nvPr/>
        </p:nvGrpSpPr>
        <p:grpSpPr>
          <a:xfrm>
            <a:off x="6648450" y="2547908"/>
            <a:ext cx="3771900" cy="2876616"/>
            <a:chOff x="6808107" y="2547908"/>
            <a:chExt cx="3771900" cy="2876616"/>
          </a:xfrm>
        </p:grpSpPr>
        <p:sp>
          <p:nvSpPr>
            <p:cNvPr id="7" name="กล่องข้อความ 6"/>
            <p:cNvSpPr txBox="1"/>
            <p:nvPr/>
          </p:nvSpPr>
          <p:spPr>
            <a:xfrm>
              <a:off x="7459873" y="5085970"/>
              <a:ext cx="24295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600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ที่มา </a:t>
              </a:r>
              <a:r>
                <a:rPr lang="en-US" sz="16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: </a:t>
              </a:r>
              <a:r>
                <a:rPr lang="en-US" sz="1600" dirty="0">
                  <a:hlinkClick r:id="rId5"/>
                </a:rPr>
                <a:t>https://</a:t>
              </a:r>
              <a:r>
                <a:rPr lang="en-US" sz="1600" dirty="0" smtClean="0">
                  <a:hlinkClick r:id="rId5"/>
                </a:rPr>
                <a:t>goo.gl/SgdnuK</a:t>
              </a:r>
              <a:r>
                <a:rPr lang="en-US" sz="1600" dirty="0" smtClean="0"/>
                <a:t> </a:t>
              </a:r>
              <a:endParaRPr lang="th-TH" sz="16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pic>
          <p:nvPicPr>
            <p:cNvPr id="23556" name="Picture 4" descr="ผลการค้นหารูปภาพสำหรับ node32s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08" t="26450" r="17917" b="34137"/>
            <a:stretch/>
          </p:blipFill>
          <p:spPr bwMode="auto">
            <a:xfrm>
              <a:off x="6808107" y="3145842"/>
              <a:ext cx="3771900" cy="1790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กลุ่ม 2"/>
            <p:cNvGrpSpPr/>
            <p:nvPr/>
          </p:nvGrpSpPr>
          <p:grpSpPr>
            <a:xfrm>
              <a:off x="7666763" y="2547908"/>
              <a:ext cx="2054588" cy="523220"/>
              <a:chOff x="4807006" y="2545331"/>
              <a:chExt cx="2054588" cy="523220"/>
            </a:xfrm>
          </p:grpSpPr>
          <p:sp>
            <p:nvSpPr>
              <p:cNvPr id="6" name="กล่องข้อความ 5"/>
              <p:cNvSpPr txBox="1"/>
              <p:nvPr/>
            </p:nvSpPr>
            <p:spPr>
              <a:xfrm>
                <a:off x="4961715" y="2545331"/>
                <a:ext cx="18998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Node32S : </a:t>
                </a:r>
                <a:r>
                  <a:rPr lang="th-TH" dirty="0" smtClean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฿690</a:t>
                </a:r>
                <a:endParaRPr lang="th-TH" dirty="0"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pic>
            <p:nvPicPr>
              <p:cNvPr id="15" name="Picture 4" descr="https://encrypted-tbn0.gstatic.com/images?q=tbn:ANd9GcR0AychBvh04ODEqkQwVw1M8FJDGNEujq_d4QTNfjYFCsfoie6i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7006" y="2686062"/>
                <a:ext cx="208419" cy="2084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04354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สำหรับการอบรม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43513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1749724" y="5432010"/>
            <a:ext cx="2431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goo.gl/92816Y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1506" name="Picture 2" descr="ผลการค้นหารูปภาพสำหรับ node mcu v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7" t="4327" r="20554" b="12009"/>
          <a:stretch/>
        </p:blipFill>
        <p:spPr bwMode="auto">
          <a:xfrm>
            <a:off x="1103084" y="2194952"/>
            <a:ext cx="3780884" cy="323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กล่องข้อความ 6"/>
          <p:cNvSpPr txBox="1"/>
          <p:nvPr/>
        </p:nvSpPr>
        <p:spPr>
          <a:xfrm>
            <a:off x="568022" y="1668569"/>
            <a:ext cx="4851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Node </a:t>
            </a:r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mcu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Devkit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v1.0 :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฿280 ไม่รวม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Vat 7%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1510" name="Picture 6" descr="WeMos D1 Mini (ESP8266 Development Board)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3" t="11382" r="15644" b="16004"/>
          <a:stretch/>
        </p:blipFill>
        <p:spPr bwMode="auto">
          <a:xfrm>
            <a:off x="7402678" y="2354795"/>
            <a:ext cx="3686236" cy="291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กล่องข้อความ 9"/>
          <p:cNvSpPr txBox="1"/>
          <p:nvPr/>
        </p:nvSpPr>
        <p:spPr>
          <a:xfrm>
            <a:off x="7153811" y="1668569"/>
            <a:ext cx="4160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Wemos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D1 mini :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฿250 ไม่รวม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Vat 7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กล่องข้อความ 10"/>
          <p:cNvSpPr txBox="1"/>
          <p:nvPr/>
        </p:nvSpPr>
        <p:spPr>
          <a:xfrm>
            <a:off x="8001993" y="5365375"/>
            <a:ext cx="2464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6"/>
              </a:rPr>
              <a:t>https://</a:t>
            </a:r>
            <a:r>
              <a:rPr lang="en-US" sz="1600" dirty="0" smtClean="0">
                <a:hlinkClick r:id="rId6"/>
              </a:rPr>
              <a:t>goo.gl/na3TwX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848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องค์ประกอบของ 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endParaRPr lang="en-US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แผนผังลำดับงาน: ข้อมูล 3"/>
          <p:cNvSpPr/>
          <p:nvPr/>
        </p:nvSpPr>
        <p:spPr>
          <a:xfrm>
            <a:off x="838200" y="3034083"/>
            <a:ext cx="3651250" cy="119526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Sensors &amp; Actuators </a:t>
            </a:r>
            <a:endParaRPr lang="th-TH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แผนผังลำดับงาน: ข้อมูล 4"/>
          <p:cNvSpPr/>
          <p:nvPr/>
        </p:nvSpPr>
        <p:spPr>
          <a:xfrm>
            <a:off x="4270375" y="3046783"/>
            <a:ext cx="3651250" cy="119526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Connectivity</a:t>
            </a:r>
            <a:endParaRPr lang="th-TH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แผนผังลำดับงาน: ข้อมูล 5"/>
          <p:cNvSpPr/>
          <p:nvPr/>
        </p:nvSpPr>
        <p:spPr>
          <a:xfrm>
            <a:off x="7702550" y="3046783"/>
            <a:ext cx="3651250" cy="1195260"/>
          </a:xfrm>
          <a:prstGeom prst="flowChartInputOutp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People &amp; Processes</a:t>
            </a:r>
            <a:endParaRPr lang="th-TH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3936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Pin Map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26" name="Group 8"/>
          <p:cNvGrpSpPr/>
          <p:nvPr/>
        </p:nvGrpSpPr>
        <p:grpSpPr>
          <a:xfrm>
            <a:off x="2279576" y="1285528"/>
            <a:ext cx="7632848" cy="5183757"/>
            <a:chOff x="1043608" y="909539"/>
            <a:chExt cx="7632848" cy="5183757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909539"/>
              <a:ext cx="5832648" cy="5183757"/>
            </a:xfrm>
            <a:prstGeom prst="rect">
              <a:avLst/>
            </a:prstGeom>
            <a:noFill/>
            <a:ln w="9525">
              <a:solidFill>
                <a:srgbClr val="00B0F0"/>
              </a:solidFill>
              <a:miter lim="800000"/>
              <a:headEnd/>
              <a:tailE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8" name="Rectangle 2"/>
            <p:cNvSpPr/>
            <p:nvPr/>
          </p:nvSpPr>
          <p:spPr>
            <a:xfrm>
              <a:off x="1907704" y="1218238"/>
              <a:ext cx="54266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Calibri" panose="020F0502020204030204" pitchFamily="34" charset="0"/>
                </a:rPr>
                <a:t>Source: </a:t>
              </a:r>
              <a:r>
                <a:rPr lang="en-US" sz="1400" dirty="0" smtClean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https</a:t>
              </a:r>
              <a:r>
                <a:rPr lang="en-US" sz="1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://github.com/nodemcu/nodemcu-devkit-v1.0</a:t>
              </a:r>
              <a:endParaRPr lang="th-TH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" name="TextBox 5"/>
            <p:cNvSpPr txBox="1"/>
            <p:nvPr/>
          </p:nvSpPr>
          <p:spPr>
            <a:xfrm>
              <a:off x="7524328" y="3789040"/>
              <a:ext cx="1152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C00000"/>
                  </a:solidFill>
                  <a:latin typeface="Calibri" panose="020F0502020204030204" pitchFamily="34" charset="0"/>
                </a:rPr>
                <a:t>HSPI</a:t>
              </a:r>
            </a:p>
            <a:p>
              <a:pPr algn="ctr"/>
              <a:r>
                <a:rPr lang="en-US" sz="1600" b="1" dirty="0" smtClean="0">
                  <a:solidFill>
                    <a:srgbClr val="C00000"/>
                  </a:solidFill>
                  <a:latin typeface="Calibri" panose="020F0502020204030204" pitchFamily="34" charset="0"/>
                </a:rPr>
                <a:t>(User SPI)</a:t>
              </a:r>
              <a:endParaRPr lang="th-TH" sz="1600" b="1" dirty="0">
                <a:solidFill>
                  <a:srgbClr val="C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Rounded Rectangle 6"/>
            <p:cNvSpPr/>
            <p:nvPr/>
          </p:nvSpPr>
          <p:spPr>
            <a:xfrm>
              <a:off x="6804248" y="3501008"/>
              <a:ext cx="701824" cy="1295735"/>
            </a:xfrm>
            <a:prstGeom prst="roundRect">
              <a:avLst/>
            </a:prstGeom>
            <a:noFill/>
            <a:ln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1" name="TextBox 9"/>
            <p:cNvSpPr txBox="1"/>
            <p:nvPr/>
          </p:nvSpPr>
          <p:spPr>
            <a:xfrm>
              <a:off x="1043608" y="2276872"/>
              <a:ext cx="17281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C00000"/>
                  </a:solidFill>
                  <a:latin typeface="Calibri" panose="020F0502020204030204" pitchFamily="34" charset="0"/>
                </a:rPr>
                <a:t>SPI for accessing </a:t>
              </a:r>
              <a:br>
                <a:rPr lang="en-US" sz="1600" b="1" dirty="0" smtClean="0">
                  <a:solidFill>
                    <a:srgbClr val="C00000"/>
                  </a:solidFill>
                  <a:latin typeface="Calibri" panose="020F0502020204030204" pitchFamily="34" charset="0"/>
                </a:rPr>
              </a:br>
              <a:r>
                <a:rPr lang="en-US" sz="1600" b="1" dirty="0" smtClean="0">
                  <a:solidFill>
                    <a:srgbClr val="C00000"/>
                  </a:solidFill>
                  <a:latin typeface="Calibri" panose="020F0502020204030204" pitchFamily="34" charset="0"/>
                </a:rPr>
                <a:t>SPI Flash / SDIO</a:t>
              </a:r>
            </a:p>
          </p:txBody>
        </p:sp>
        <p:sp>
          <p:nvSpPr>
            <p:cNvPr id="32" name="Rounded Rectangle 10"/>
            <p:cNvSpPr/>
            <p:nvPr/>
          </p:nvSpPr>
          <p:spPr>
            <a:xfrm>
              <a:off x="2627784" y="2564904"/>
              <a:ext cx="1512168" cy="1512372"/>
            </a:xfrm>
            <a:prstGeom prst="roundRect">
              <a:avLst/>
            </a:prstGeom>
            <a:noFill/>
            <a:ln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210924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Wemos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D1 Mini Pin Map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025" y="1169368"/>
            <a:ext cx="7973950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057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สำหรับงานด้าน 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311774"/>
          </a:xfrm>
        </p:spPr>
        <p:txBody>
          <a:bodyPr>
            <a:normAutofit fontScale="92500"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ภาษาที่ใช้พัฒนา </a:t>
            </a:r>
            <a:r>
              <a:rPr lang="en-US" sz="36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endParaRPr lang="en-US" sz="36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Native C / ESP8266 SDK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https://github.com/pfalcon/esp-open-sdk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C/C++ / </a:t>
            </a:r>
            <a:r>
              <a:rPr lang="en-US" sz="32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ESP8266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4"/>
              </a:rPr>
              <a:t>https://github.com/esp8266/Arduino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Lua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for ESP8266 (Scripting Language)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5"/>
              </a:rPr>
              <a:t>https://nodelua.org/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Micro-Python for ESP8266 (Scripting Language)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6"/>
              </a:rPr>
              <a:t>http://micropython.org/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JavaScript (</a:t>
            </a:r>
            <a:r>
              <a:rPr lang="en-US" sz="32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Espruino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Firmware)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7"/>
              </a:rPr>
              <a:t>http://www.espruino.com/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แต่ที่นิยมแพร่หลายคือ การเขียนโปรแกรมด้วย </a:t>
            </a:r>
            <a:r>
              <a:rPr lang="en-US" sz="3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IDE</a:t>
            </a:r>
            <a:endParaRPr lang="th-TH" sz="36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152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ตัวอย่างโค๊ด 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Lua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: Blink LED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1718128" y="2416244"/>
            <a:ext cx="8755743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led_pin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= 4				</a:t>
            </a:r>
            <a:r>
              <a:rPr lang="en-US" sz="2400" dirty="0" smtClean="0">
                <a:solidFill>
                  <a:schemeClr val="accent6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-- use </a:t>
            </a:r>
            <a:r>
              <a:rPr lang="en-US" sz="2400" dirty="0" err="1" smtClean="0">
                <a:solidFill>
                  <a:schemeClr val="accent6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2400" dirty="0" smtClean="0">
                <a:solidFill>
                  <a:schemeClr val="accent6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IO index 4 =&gt; GPIO2 pin</a:t>
            </a:r>
          </a:p>
          <a:p>
            <a:pPr>
              <a:lnSpc>
                <a:spcPts val="2000"/>
              </a:lnSpc>
            </a:pP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gpio.mode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 </a:t>
            </a: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led_pin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gpio.OUTPUT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) 		</a:t>
            </a:r>
            <a:r>
              <a:rPr lang="en-US" sz="2400" dirty="0" smtClean="0">
                <a:solidFill>
                  <a:schemeClr val="accent6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-- output mode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state = false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count = 0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repeat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gpio.write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 </a:t>
            </a: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led_pin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gpio.HIGH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) 	</a:t>
            </a:r>
            <a:r>
              <a:rPr lang="en-US" sz="2400" dirty="0" smtClean="0">
                <a:solidFill>
                  <a:schemeClr val="accent6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-- update output to high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tmr.delay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( 500000 ) 		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-- delay for 0.5 sec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gpio.write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 </a:t>
            </a: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led_pin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gpio.LOW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) 	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-- update output to low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tmr.delay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( 500000 ) 		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-- delay for 0.5 sec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count = count + 1 			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-- increment counter by 1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tmr.wdclr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()			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-- reset watchdog timer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until count &gt; 100</a:t>
            </a:r>
          </a:p>
        </p:txBody>
      </p:sp>
    </p:spTree>
    <p:extLst>
      <p:ext uri="{BB962C8B-B14F-4D97-AF65-F5344CB8AC3E}">
        <p14:creationId xmlns:p14="http://schemas.microsoft.com/office/powerpoint/2010/main" val="143883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ตัวอย่างโค๊ด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Micro-Python : Blink LED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1718128" y="2915099"/>
            <a:ext cx="8755743" cy="21723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import time, machine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from machine import Pin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 = Pin(2, </a:t>
            </a: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machine.Pin.OUT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		# GPIO-2 as output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for </a:t>
            </a: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in range(10):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p.low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() 			# output low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time.sleep_ms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(500) 	# sleep 500 </a:t>
            </a: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msec</a:t>
            </a:r>
            <a:endParaRPr lang="en-US" sz="2400" dirty="0" smtClean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p.high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() 			# output high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time.sleep_ms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(500) 	# sleep 500 </a:t>
            </a: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msec</a:t>
            </a:r>
            <a:endParaRPr lang="en-US" sz="2400" dirty="0" smtClean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4884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ตัวอย่างโค๊ด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JavaScript : Blink LED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1718128" y="2145658"/>
            <a:ext cx="8755743" cy="3711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led=2; 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//D4</a:t>
            </a:r>
          </a:p>
          <a:p>
            <a:pPr>
              <a:lnSpc>
                <a:spcPts val="2000"/>
              </a:lnSpc>
            </a:pP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state = false;</a:t>
            </a:r>
          </a:p>
          <a:p>
            <a:pPr>
              <a:lnSpc>
                <a:spcPts val="2000"/>
              </a:lnSpc>
            </a:pP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count=0;</a:t>
            </a:r>
          </a:p>
          <a:p>
            <a:pPr>
              <a:lnSpc>
                <a:spcPts val="2000"/>
              </a:lnSpc>
            </a:pP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pinMode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(led, 'output');</a:t>
            </a:r>
          </a:p>
          <a:p>
            <a:pPr>
              <a:lnSpc>
                <a:spcPts val="2000"/>
              </a:lnSpc>
            </a:pP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t=</a:t>
            </a: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setInterval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 function() {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state = !state;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digitalWrite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(led, state);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console.log( 'state: ' + ((state) ? 'T':'F')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	+ ', count: ' + count++ );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if (count &gt; 10) {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en-US" sz="2400" dirty="0" err="1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clearInterval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(t);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	console.log('LED flashing stopped..' );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}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}, 500);</a:t>
            </a:r>
          </a:p>
        </p:txBody>
      </p:sp>
    </p:spTree>
    <p:extLst>
      <p:ext uri="{BB962C8B-B14F-4D97-AF65-F5344CB8AC3E}">
        <p14:creationId xmlns:p14="http://schemas.microsoft.com/office/powerpoint/2010/main" val="9357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ตัวอย่างโค๊ด 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IDE : Blink LED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1718128" y="1903284"/>
            <a:ext cx="8755743" cy="4196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accent6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#define 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LED_PIN 2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// GPIO 2 or D4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pin (built-in LED on ESP-12E module)</a:t>
            </a:r>
            <a:endParaRPr lang="en-US" sz="24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 err="1" smtClean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int</a:t>
            </a:r>
            <a:r>
              <a:rPr lang="en-US" sz="2400" dirty="0" smtClean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state = 0;			</a:t>
            </a:r>
          </a:p>
          <a:p>
            <a:pPr>
              <a:lnSpc>
                <a:spcPts val="2000"/>
              </a:lnSpc>
            </a:pP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void </a:t>
            </a:r>
            <a:r>
              <a:rPr lang="en-US" sz="2400" dirty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setup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 {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 smtClean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Serial.begin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(115200);		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// Open</a:t>
            </a:r>
            <a:r>
              <a:rPr lang="th-TH" sz="2400" dirty="0" smtClean="0">
                <a:solidFill>
                  <a:schemeClr val="accent3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Serial Port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 smtClean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Serial.println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dirty="0" smtClean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"\n\n\n\n"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);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 smtClean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pinMode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 LED_PIN, OUTPUT);	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// set output mode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}</a:t>
            </a:r>
          </a:p>
          <a:p>
            <a:pPr>
              <a:lnSpc>
                <a:spcPts val="2000"/>
              </a:lnSpc>
            </a:pP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void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loop()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{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Serial.println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 state ); 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//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show the current value of the state variable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 smtClean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digitalWrite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 LED_PIN, state );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//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update the output using the state variable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state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^= 1;  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		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//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toggle the state variable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smtClean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delay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(500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);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		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// wait for 500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ms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71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Aduino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IDE </a:t>
            </a:r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 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ESP8266</a:t>
            </a:r>
            <a:endParaRPr lang="th-TH" sz="6600" b="1" dirty="0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662" y="1091406"/>
            <a:ext cx="463867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API </a:t>
            </a:r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Library </a:t>
            </a:r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 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ESP8266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Digital I/O : </a:t>
            </a:r>
            <a:r>
              <a:rPr lang="en-US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pinMode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(), </a:t>
            </a:r>
            <a:r>
              <a:rPr lang="en-US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digitalWrite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(), </a:t>
            </a:r>
            <a:r>
              <a:rPr lang="en-US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digitalRead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Analog Input : </a:t>
            </a:r>
            <a:r>
              <a:rPr lang="en-US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analogRead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PWM : </a:t>
            </a:r>
            <a:r>
              <a:rPr lang="en-US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analogWrite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Serial (up to 115200) : </a:t>
            </a:r>
            <a:r>
              <a:rPr lang="en-US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Serial.begin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(), </a:t>
            </a:r>
            <a:r>
              <a:rPr lang="en-US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Serial.println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SPI, i2c (Wire) &amp; Software Serial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Servo, </a:t>
            </a:r>
            <a:r>
              <a:rPr lang="en-US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EEPROM, Ticker, ESP-specific APIs</a:t>
            </a: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444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Autofit/>
          </a:bodyPr>
          <a:lstStyle/>
          <a:p>
            <a:r>
              <a:rPr lang="th-TH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ติดตั้ง </a:t>
            </a:r>
            <a:r>
              <a:rPr lang="en-US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ESP8266 Board Manager </a:t>
            </a:r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 </a:t>
            </a:r>
            <a:r>
              <a:rPr lang="en-US" sz="48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IDE</a:t>
            </a:r>
            <a:endParaRPr lang="th-TH" sz="4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grpSp>
        <p:nvGrpSpPr>
          <p:cNvPr id="7" name="กลุ่ม 6"/>
          <p:cNvGrpSpPr/>
          <p:nvPr/>
        </p:nvGrpSpPr>
        <p:grpSpPr>
          <a:xfrm>
            <a:off x="2676373" y="1191219"/>
            <a:ext cx="6839254" cy="5248730"/>
            <a:chOff x="1117122" y="1060590"/>
            <a:chExt cx="6839254" cy="5248730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122" y="1060590"/>
              <a:ext cx="6839254" cy="5248730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1"/>
            <p:cNvSpPr txBox="1"/>
            <p:nvPr/>
          </p:nvSpPr>
          <p:spPr>
            <a:xfrm>
              <a:off x="3491880" y="2663334"/>
              <a:ext cx="3024336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Menu: File &gt;&gt; Preferences</a:t>
              </a:r>
              <a:endParaRPr lang="th-TH" sz="20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334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องค์ประกอบของ 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Sensor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อุณหภูมิ, ความชื้น, ความเข้มแสง, ความเร็วลม, ควัน, แก๊ส ฯลฯ</a:t>
            </a:r>
            <a:endParaRPr lang="en-US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Actuators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Relay, Solenoid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valve</a:t>
            </a:r>
            <a:endParaRPr lang="en-US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Connectivity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Wire – Ethernet, RS485, Serial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Wireless – </a:t>
            </a:r>
            <a:r>
              <a:rPr lang="en-US" sz="32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, Bluetooth, </a:t>
            </a:r>
            <a:r>
              <a:rPr lang="en-US" sz="32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Zigbee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, Lora, Cellular (3G or 4G)</a:t>
            </a:r>
          </a:p>
        </p:txBody>
      </p:sp>
    </p:spTree>
    <p:extLst>
      <p:ext uri="{BB962C8B-B14F-4D97-AF65-F5344CB8AC3E}">
        <p14:creationId xmlns:p14="http://schemas.microsoft.com/office/powerpoint/2010/main" val="233753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Autofit/>
          </a:bodyPr>
          <a:lstStyle/>
          <a:p>
            <a:r>
              <a:rPr lang="th-TH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ติดตั้ง </a:t>
            </a:r>
            <a:r>
              <a:rPr lang="en-US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ESP8266 Board Manager </a:t>
            </a:r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 </a:t>
            </a:r>
            <a:r>
              <a:rPr lang="en-US" sz="48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IDE</a:t>
            </a:r>
            <a:endParaRPr lang="th-TH" sz="4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grpSp>
        <p:nvGrpSpPr>
          <p:cNvPr id="8" name="กลุ่ม 7"/>
          <p:cNvGrpSpPr/>
          <p:nvPr/>
        </p:nvGrpSpPr>
        <p:grpSpPr>
          <a:xfrm>
            <a:off x="2030319" y="981291"/>
            <a:ext cx="8131361" cy="5611316"/>
            <a:chOff x="473087" y="908720"/>
            <a:chExt cx="8131361" cy="5611316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087" y="908720"/>
              <a:ext cx="6115137" cy="5575077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ounded Rectangle 2"/>
            <p:cNvSpPr/>
            <p:nvPr/>
          </p:nvSpPr>
          <p:spPr>
            <a:xfrm>
              <a:off x="539552" y="4179541"/>
              <a:ext cx="5971121" cy="36004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TextBox 7"/>
            <p:cNvSpPr txBox="1"/>
            <p:nvPr/>
          </p:nvSpPr>
          <p:spPr>
            <a:xfrm>
              <a:off x="5652120" y="3212976"/>
              <a:ext cx="2935099" cy="707886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Click here to add the URL</a:t>
              </a:r>
            </a:p>
            <a:p>
              <a:r>
                <a:rPr lang="en-US" sz="2000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of the necessary JSON file.</a:t>
              </a:r>
              <a:endParaRPr lang="th-TH" sz="20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1784548" y="4653136"/>
              <a:ext cx="6819900" cy="1866900"/>
              <a:chOff x="1403648" y="4730452"/>
              <a:chExt cx="6819900" cy="1866900"/>
            </a:xfrm>
          </p:grpSpPr>
          <p:pic>
            <p:nvPicPr>
              <p:cNvPr id="13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3648" y="4730452"/>
                <a:ext cx="6819900" cy="186690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Rectangle 8"/>
              <p:cNvSpPr/>
              <p:nvPr/>
            </p:nvSpPr>
            <p:spPr>
              <a:xfrm>
                <a:off x="1547664" y="5517232"/>
                <a:ext cx="640871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7030A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http://</a:t>
                </a:r>
                <a:r>
                  <a:rPr lang="en-US" sz="1400" dirty="0" smtClean="0">
                    <a:solidFill>
                      <a:srgbClr val="7030A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arduino.esp8266.com/stable/package_esp8266com_index.json</a:t>
                </a:r>
                <a:endParaRPr lang="th-TH" sz="14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702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Autofit/>
          </a:bodyPr>
          <a:lstStyle/>
          <a:p>
            <a:r>
              <a:rPr lang="th-TH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ติดตั้ง </a:t>
            </a:r>
            <a:r>
              <a:rPr lang="en-US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ESP8266 Board Manager </a:t>
            </a:r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 </a:t>
            </a:r>
            <a:r>
              <a:rPr lang="en-US" sz="48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IDE</a:t>
            </a:r>
            <a:endParaRPr lang="th-TH" sz="4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grpSp>
        <p:nvGrpSpPr>
          <p:cNvPr id="15" name="กลุ่ม 14"/>
          <p:cNvGrpSpPr/>
          <p:nvPr/>
        </p:nvGrpSpPr>
        <p:grpSpPr>
          <a:xfrm>
            <a:off x="2182054" y="1825625"/>
            <a:ext cx="7827891" cy="4286250"/>
            <a:chOff x="475677" y="1124744"/>
            <a:chExt cx="7827891" cy="4286250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124744"/>
              <a:ext cx="7620000" cy="428625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4"/>
            <p:cNvSpPr txBox="1"/>
            <p:nvPr/>
          </p:nvSpPr>
          <p:spPr>
            <a:xfrm>
              <a:off x="4283968" y="1826804"/>
              <a:ext cx="3752800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Menu: Tools &gt;&gt; Board Manager</a:t>
              </a:r>
              <a:endParaRPr lang="th-TH" sz="20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Right Arrow 1"/>
            <p:cNvSpPr/>
            <p:nvPr/>
          </p:nvSpPr>
          <p:spPr>
            <a:xfrm rot="1714134">
              <a:off x="475677" y="3627002"/>
              <a:ext cx="432048" cy="144016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" name="TextBox 7"/>
            <p:cNvSpPr txBox="1"/>
            <p:nvPr/>
          </p:nvSpPr>
          <p:spPr>
            <a:xfrm>
              <a:off x="4283968" y="2794846"/>
              <a:ext cx="3752800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Select Version and Click “</a:t>
              </a:r>
              <a:r>
                <a:rPr lang="en-US" sz="2000" dirty="0" err="1" smtClean="0">
                  <a:solidFill>
                    <a:schemeClr val="bg1"/>
                  </a:solidFill>
                  <a:latin typeface="Calibri" panose="020F0502020204030204" pitchFamily="34" charset="0"/>
                </a:rPr>
                <a:t>Intstall</a:t>
              </a:r>
              <a:r>
                <a:rPr lang="en-US" sz="2000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”</a:t>
              </a:r>
              <a:endParaRPr lang="th-TH" sz="20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" name="TextBox 8"/>
            <p:cNvSpPr txBox="1"/>
            <p:nvPr/>
          </p:nvSpPr>
          <p:spPr>
            <a:xfrm>
              <a:off x="4283968" y="2330860"/>
              <a:ext cx="3752800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Scroll down &amp; Search for esp8266</a:t>
              </a:r>
              <a:endParaRPr lang="th-TH" sz="2000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365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Aduino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IDE 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สำหรับการอบรม</a:t>
            </a:r>
            <a:endParaRPr lang="th-TH" sz="6600" b="1" dirty="0"/>
          </a:p>
        </p:txBody>
      </p:sp>
      <p:pic>
        <p:nvPicPr>
          <p:cNvPr id="4" name="ตัวแทนเนื้อหา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94025" y="1175065"/>
            <a:ext cx="6203950" cy="568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6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Load file </a:t>
            </a:r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ที่ใช้ในการอบรม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เปิด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browser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เข้าที่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github.com/batman1292/IoTWorkshop-Code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4"/>
          <a:srcRect t="10069" r="1196" b="3819"/>
          <a:stretch/>
        </p:blipFill>
        <p:spPr>
          <a:xfrm>
            <a:off x="1495467" y="1981200"/>
            <a:ext cx="9201066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เปิด</a:t>
            </a:r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Code 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 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IDE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 rotWithShape="1">
          <a:blip r:embed="rId3"/>
          <a:srcRect l="62494" t="11285" r="1879" b="11458"/>
          <a:stretch/>
        </p:blipFill>
        <p:spPr>
          <a:xfrm>
            <a:off x="3778249" y="1206500"/>
            <a:ext cx="4635501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3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ทดสอบการใช้งาน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Blink LED</a:t>
            </a:r>
            <a:endParaRPr lang="th-TH" sz="6600" b="1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3"/>
          <a:srcRect l="36140" t="12326" r="12323" b="10590"/>
          <a:stretch/>
        </p:blipFill>
        <p:spPr>
          <a:xfrm>
            <a:off x="2743198" y="1219200"/>
            <a:ext cx="6705601" cy="5638800"/>
          </a:xfrm>
          <a:prstGeom prst="rect">
            <a:avLst/>
          </a:prstGeom>
        </p:spPr>
      </p:pic>
      <p:sp>
        <p:nvSpPr>
          <p:cNvPr id="6" name="ตัวแทนเนื้อหา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326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ทดสอบการใช้งาน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Blink LED</a:t>
            </a:r>
            <a:endParaRPr lang="th-TH" sz="6600" b="1" dirty="0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/>
          <a:srcRect l="37799" t="17361" r="26769" b="8160"/>
          <a:stretch/>
        </p:blipFill>
        <p:spPr>
          <a:xfrm>
            <a:off x="3790948" y="1079500"/>
            <a:ext cx="4610101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7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เลือกบอร์ด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6600" b="1" dirty="0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042987"/>
            <a:ext cx="6581775" cy="5686425"/>
          </a:xfrm>
          <a:prstGeom prst="rect">
            <a:avLst/>
          </a:prstGeom>
        </p:spPr>
      </p:pic>
      <p:pic>
        <p:nvPicPr>
          <p:cNvPr id="4" name="Picture 2" descr="ผลการค้นหารูปภาพสำหรับ node mcu v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7" t="4327" r="20554" b="12009"/>
          <a:stretch/>
        </p:blipFill>
        <p:spPr bwMode="auto">
          <a:xfrm>
            <a:off x="8026398" y="2267670"/>
            <a:ext cx="3780884" cy="323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29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ตรวจสอบ และ เลือก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Port (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6600" b="1" dirty="0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/>
          <a:srcRect l="33937" t="9672" r="806" b="13145"/>
          <a:stretch/>
        </p:blipFill>
        <p:spPr>
          <a:xfrm>
            <a:off x="1850570" y="1059541"/>
            <a:ext cx="8490857" cy="564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0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เลือกบอร์ด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WeMos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D1 Mini)</a:t>
            </a:r>
            <a:endParaRPr lang="th-TH" sz="6600" b="1" dirty="0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017587"/>
            <a:ext cx="6581775" cy="5686425"/>
          </a:xfrm>
          <a:prstGeom prst="rect">
            <a:avLst/>
          </a:prstGeom>
        </p:spPr>
      </p:pic>
      <p:pic>
        <p:nvPicPr>
          <p:cNvPr id="4" name="Picture 6" descr="WeMos D1 Mini (ESP8266 Development Board)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3" t="11382" r="15644" b="16004"/>
          <a:stretch/>
        </p:blipFill>
        <p:spPr bwMode="auto">
          <a:xfrm>
            <a:off x="7667563" y="2402113"/>
            <a:ext cx="3686236" cy="291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88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แผนผังลำดับงาน: ข้อมูล 6"/>
          <p:cNvSpPr/>
          <p:nvPr/>
        </p:nvSpPr>
        <p:spPr>
          <a:xfrm>
            <a:off x="509588" y="3046783"/>
            <a:ext cx="3651250" cy="119526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Sensors &amp; Actuators </a:t>
            </a:r>
            <a:endParaRPr lang="th-TH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แผนผังลำดับงาน: ข้อมูล 7"/>
          <p:cNvSpPr/>
          <p:nvPr/>
        </p:nvSpPr>
        <p:spPr>
          <a:xfrm>
            <a:off x="4270375" y="3046783"/>
            <a:ext cx="3651250" cy="1195260"/>
          </a:xfrm>
          <a:prstGeom prst="flowChartInputOutp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?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แผนผังลำดับงาน: ข้อมูล 8"/>
          <p:cNvSpPr/>
          <p:nvPr/>
        </p:nvSpPr>
        <p:spPr>
          <a:xfrm>
            <a:off x="8031162" y="3046783"/>
            <a:ext cx="3651250" cy="119526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Connectivity</a:t>
            </a:r>
            <a:endParaRPr lang="th-TH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1" name="ลูกศรเชื่อมต่อแบบตรง 10"/>
          <p:cNvCxnSpPr>
            <a:stCxn id="7" idx="5"/>
            <a:endCxn id="8" idx="2"/>
          </p:cNvCxnSpPr>
          <p:nvPr/>
        </p:nvCxnSpPr>
        <p:spPr>
          <a:xfrm>
            <a:off x="3795713" y="3644413"/>
            <a:ext cx="83978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ลูกศรเชื่อมต่อแบบตรง 12"/>
          <p:cNvCxnSpPr>
            <a:stCxn id="8" idx="5"/>
            <a:endCxn id="9" idx="2"/>
          </p:cNvCxnSpPr>
          <p:nvPr/>
        </p:nvCxnSpPr>
        <p:spPr>
          <a:xfrm>
            <a:off x="7556500" y="3644413"/>
            <a:ext cx="83978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42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ตรวจสอบ และ เลือก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Port 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66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WeMos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D1 Mini)</a:t>
            </a:r>
            <a:endParaRPr lang="th-TH" sz="6600" b="1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325563"/>
            <a:ext cx="4619625" cy="5448300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4" y="1216026"/>
            <a:ext cx="463867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Upload File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1200150"/>
            <a:ext cx="4648200" cy="5657850"/>
          </a:xfrm>
          <a:prstGeom prst="rect">
            <a:avLst/>
          </a:prstGeom>
        </p:spPr>
      </p:pic>
      <p:sp>
        <p:nvSpPr>
          <p:cNvPr id="7" name="กล่องข้อความ 6"/>
          <p:cNvSpPr txBox="1"/>
          <p:nvPr/>
        </p:nvSpPr>
        <p:spPr>
          <a:xfrm>
            <a:off x="1038741" y="2202547"/>
            <a:ext cx="925253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กดปุ่ม</a:t>
            </a:r>
          </a:p>
        </p:txBody>
      </p:sp>
      <p:cxnSp>
        <p:nvCxnSpPr>
          <p:cNvPr id="8" name="ลูกศรเชื่อมต่อแบบตรง 7"/>
          <p:cNvCxnSpPr>
            <a:stCxn id="7" idx="3"/>
          </p:cNvCxnSpPr>
          <p:nvPr/>
        </p:nvCxnSpPr>
        <p:spPr>
          <a:xfrm flipV="1">
            <a:off x="1963994" y="1867580"/>
            <a:ext cx="1987520" cy="65813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กล่องข้อความ 8"/>
          <p:cNvSpPr txBox="1"/>
          <p:nvPr/>
        </p:nvSpPr>
        <p:spPr>
          <a:xfrm>
            <a:off x="1038741" y="3745139"/>
            <a:ext cx="2186101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หรือใช้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Key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ลัด</a:t>
            </a:r>
            <a:b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Ctrl + u</a:t>
            </a:r>
            <a:endParaRPr lang="th-TH" sz="36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6148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เปิดไฟล์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WS 2812 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Demo 1</a:t>
            </a:r>
            <a:endParaRPr lang="th-TH" sz="6600" b="1" dirty="0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7201" t="15249" r="12422" b="9158"/>
          <a:stretch/>
        </p:blipFill>
        <p:spPr>
          <a:xfrm>
            <a:off x="3035300" y="1505563"/>
            <a:ext cx="6121400" cy="516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4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NodeMCU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LED WS2812 Wiring Diagram</a:t>
            </a:r>
            <a:endParaRPr lang="th-TH" sz="6600" b="1" dirty="0"/>
          </a:p>
        </p:txBody>
      </p:sp>
      <p:pic>
        <p:nvPicPr>
          <p:cNvPr id="6" name="ตัวแทนเนื้อหา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93447" y="1309988"/>
            <a:ext cx="6805106" cy="543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8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Wemos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LED WS2812 Wiring Diagram</a:t>
            </a:r>
            <a:endParaRPr lang="th-TH" sz="6600" b="1" dirty="0"/>
          </a:p>
        </p:txBody>
      </p:sp>
      <p:pic>
        <p:nvPicPr>
          <p:cNvPr id="5" name="ตัวแทนเนื้อหา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83565" y="1207446"/>
            <a:ext cx="6824869" cy="549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1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esp8266_ws2812_demo-1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0" name="กล่องข้อความ 9"/>
          <p:cNvSpPr txBox="1"/>
          <p:nvPr/>
        </p:nvSpPr>
        <p:spPr>
          <a:xfrm>
            <a:off x="838200" y="2416244"/>
            <a:ext cx="10515600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#include "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Adafruit_NeoPixel.h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" 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// use the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Adafruit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NeoPixel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library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// see: https://github.com/adafruit/Adafruit_NeoPixel</a:t>
            </a:r>
          </a:p>
          <a:p>
            <a:pPr>
              <a:lnSpc>
                <a:spcPts val="2000"/>
              </a:lnSpc>
            </a:pP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// User-defined pin definitions for ESP8266 Board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#define DATA_PIN   D1    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// GPIO-5 / D1 pin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// Note: use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Vcc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= 5V (or 3.3V, but this works in some cases) for the WS2812</a:t>
            </a:r>
          </a:p>
          <a:p>
            <a:pPr>
              <a:lnSpc>
                <a:spcPts val="2000"/>
              </a:lnSpc>
            </a:pP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#define NUM_PIXELS  1    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// Number of WS2812 RGB LEDs: We use only one WS2812 LED. 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#define DELAY_MSEC 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2000</a:t>
            </a:r>
          </a:p>
          <a:p>
            <a:pPr>
              <a:lnSpc>
                <a:spcPts val="2000"/>
              </a:lnSpc>
            </a:pPr>
            <a:endParaRPr lang="th-TH" sz="24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// create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Adafruit_NeoPixel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object and specify the WS2812 type and clock frequency</a:t>
            </a:r>
          </a:p>
          <a:p>
            <a:pPr>
              <a:lnSpc>
                <a:spcPts val="2000"/>
              </a:lnSpc>
            </a:pP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Adafruit_NeoPixel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pixels =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Adafruit_NeoPixel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 NUM_PIXELS, DATA_PIN, NEO_GRB + NEO_KHZ800 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);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2217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esp8266_ws2812_demo-1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0" name="กล่องข้อความ 9"/>
          <p:cNvSpPr txBox="1"/>
          <p:nvPr/>
        </p:nvSpPr>
        <p:spPr>
          <a:xfrm>
            <a:off x="838200" y="1632697"/>
            <a:ext cx="10515600" cy="47371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// constants</a:t>
            </a:r>
          </a:p>
          <a:p>
            <a:pPr>
              <a:lnSpc>
                <a:spcPts val="2000"/>
              </a:lnSpc>
            </a:pP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const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uint32_t TEST_COLORS [ ] = {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pixels.Color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(0,0,0),  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// off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pixels.Color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(255,0,0),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// red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pixels.Color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(0,255,0),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// green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pixels.Color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(0,0,255),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// blue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pixels.Color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(255,255,0),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pixels.Color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(0,255,255),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pixels.Color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(255,0,255),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};</a:t>
            </a:r>
          </a:p>
          <a:p>
            <a:pPr>
              <a:lnSpc>
                <a:spcPts val="2000"/>
              </a:lnSpc>
            </a:pP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const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int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NUM_TEST_COLORS =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sizeof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(TEST_COLORS) /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sizeof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(uint32);</a:t>
            </a:r>
          </a:p>
          <a:p>
            <a:pPr>
              <a:lnSpc>
                <a:spcPts val="2000"/>
              </a:lnSpc>
            </a:pP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// global variables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uint32_t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ts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;        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// used to save timestamp</a:t>
            </a:r>
          </a:p>
          <a:p>
            <a:pPr>
              <a:lnSpc>
                <a:spcPts val="2000"/>
              </a:lnSpc>
            </a:pP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int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color_index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= 0;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// used to select the test color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String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str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char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sbuf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[32];</a:t>
            </a:r>
          </a:p>
        </p:txBody>
      </p:sp>
    </p:spTree>
    <p:extLst>
      <p:ext uri="{BB962C8B-B14F-4D97-AF65-F5344CB8AC3E}">
        <p14:creationId xmlns:p14="http://schemas.microsoft.com/office/powerpoint/2010/main" val="65194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esp8266_ws2812_demo-1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0" name="กล่องข้อความ 9"/>
          <p:cNvSpPr txBox="1"/>
          <p:nvPr/>
        </p:nvSpPr>
        <p:spPr>
          <a:xfrm>
            <a:off x="838200" y="2145658"/>
            <a:ext cx="10515600" cy="3711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void setup() {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Serial.begin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(115200);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Serial.println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("\n\n\n\n");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pinMode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 DATA_PIN, OUTPUT 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Serial.println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 "ESP8266 WS2812 Demo..." 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pixels.begin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(); 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// initialize the WS2812 module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ts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=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millis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en-US" sz="2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pixels.setPixelColor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( 0 /*index of WS2812 */, 255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/*R*/, 255 /*G*/, 255 /*B*/ ); 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pixels.show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(); 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delay(100);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pixels.setPixelColor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( 0 /*index of WS2812 */, 0 ); 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delay(1000);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635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esp8266_ws2812_demo-1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0" name="กล่องข้อความ 9"/>
          <p:cNvSpPr txBox="1"/>
          <p:nvPr/>
        </p:nvSpPr>
        <p:spPr>
          <a:xfrm>
            <a:off x="838200" y="1889177"/>
            <a:ext cx="10515600" cy="42242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void loop() {   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if (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millis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 -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ts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&gt;= DELAY_MSEC ) {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ts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+= DELAY_MSEC;      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pixels.setPixelColor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( 0 /*index of WS2812 */, TEST_COLORS[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color_index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] /* color value */ ); 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pixels.show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(); </a:t>
            </a:r>
          </a:p>
          <a:p>
            <a:pPr>
              <a:lnSpc>
                <a:spcPts val="2000"/>
              </a:lnSpc>
            </a:pP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str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= "Color index: ";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str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+=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color_index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str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+= ", color value (uint32_t): ";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sprintf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sbuf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"%06X",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pixels.getPixelColor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( 0 ) 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str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+=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sbuf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Serial.println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str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color_index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= (color_index+1) % NUM_TEST_COLORS;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}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837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esp8266_connect_WiFi_AP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1718128" y="2031524"/>
            <a:ext cx="8755743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#include &lt;ESP8266WiFi.h&gt;</a:t>
            </a:r>
          </a:p>
          <a:p>
            <a:pPr>
              <a:lnSpc>
                <a:spcPts val="2000"/>
              </a:lnSpc>
            </a:pPr>
            <a:endParaRPr lang="en-US" sz="24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#define </a:t>
            </a:r>
            <a:r>
              <a:rPr lang="en-US" sz="2400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wifi_ssid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"</a:t>
            </a:r>
            <a:r>
              <a:rPr lang="en-US" sz="2400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ECC_IoTWorkshop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"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#define </a:t>
            </a:r>
            <a:r>
              <a:rPr lang="en-US" sz="2400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wifi_password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"</a:t>
            </a:r>
            <a:r>
              <a:rPr lang="en-US" sz="2400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iotworkshop@ecc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"</a:t>
            </a:r>
          </a:p>
          <a:p>
            <a:pPr>
              <a:lnSpc>
                <a:spcPts val="2000"/>
              </a:lnSpc>
            </a:pPr>
            <a:endParaRPr lang="en-US" sz="24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void setup() {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Serial.begin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(115200);                   // </a:t>
            </a:r>
            <a:r>
              <a:rPr lang="th-TH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เปิดการใช้งาน 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Serial Port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Serial.println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("\n\n\n\n");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setup_wifi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}</a:t>
            </a:r>
          </a:p>
          <a:p>
            <a:pPr>
              <a:lnSpc>
                <a:spcPts val="2000"/>
              </a:lnSpc>
            </a:pPr>
            <a:endParaRPr lang="en-US" sz="24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void loop() </a:t>
            </a: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{</a:t>
            </a:r>
          </a:p>
          <a:p>
            <a:pPr>
              <a:lnSpc>
                <a:spcPts val="2000"/>
              </a:lnSpc>
            </a:pPr>
            <a:endParaRPr lang="en-US" sz="2400" dirty="0" smtClean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}</a:t>
            </a:r>
            <a:endParaRPr lang="en-US" sz="24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endParaRPr lang="en-US" sz="24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0427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แผนผังลำดับงาน: ข้อมูล 6"/>
          <p:cNvSpPr/>
          <p:nvPr/>
        </p:nvSpPr>
        <p:spPr>
          <a:xfrm>
            <a:off x="509588" y="3046783"/>
            <a:ext cx="3651250" cy="119526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Sensors &amp; Actuators </a:t>
            </a:r>
            <a:endParaRPr lang="th-TH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แผนผังลำดับงาน: ข้อมูล 7"/>
          <p:cNvSpPr/>
          <p:nvPr/>
        </p:nvSpPr>
        <p:spPr>
          <a:xfrm>
            <a:off x="4270375" y="3046783"/>
            <a:ext cx="3651250" cy="1195260"/>
          </a:xfrm>
          <a:prstGeom prst="flowChartInputOutp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Microcontroller Unit (MCU)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แผนผังลำดับงาน: ข้อมูล 8"/>
          <p:cNvSpPr/>
          <p:nvPr/>
        </p:nvSpPr>
        <p:spPr>
          <a:xfrm>
            <a:off x="8031162" y="3046783"/>
            <a:ext cx="3651250" cy="119526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Connectivity</a:t>
            </a:r>
            <a:endParaRPr lang="th-TH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1" name="ลูกศรเชื่อมต่อแบบตรง 10"/>
          <p:cNvCxnSpPr>
            <a:stCxn id="7" idx="5"/>
            <a:endCxn id="8" idx="2"/>
          </p:cNvCxnSpPr>
          <p:nvPr/>
        </p:nvCxnSpPr>
        <p:spPr>
          <a:xfrm>
            <a:off x="3795713" y="3644413"/>
            <a:ext cx="83978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ลูกศรเชื่อมต่อแบบตรง 12"/>
          <p:cNvCxnSpPr>
            <a:stCxn id="8" idx="5"/>
            <a:endCxn id="9" idx="2"/>
          </p:cNvCxnSpPr>
          <p:nvPr/>
        </p:nvCxnSpPr>
        <p:spPr>
          <a:xfrm>
            <a:off x="7556500" y="3644413"/>
            <a:ext cx="839787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5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esp8266_connect_WiFi_AP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1718128" y="1504456"/>
            <a:ext cx="8755743" cy="4993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void </a:t>
            </a:r>
            <a:r>
              <a:rPr lang="en-US" sz="2400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setup_wifi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() {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delay(10);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// We start by connecting to a </a:t>
            </a:r>
            <a:r>
              <a:rPr lang="en-US" sz="2400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network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Serial.println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Serial.print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("Connecting to ");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Serial.println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wifi_ssid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);</a:t>
            </a:r>
          </a:p>
          <a:p>
            <a:pPr>
              <a:lnSpc>
                <a:spcPts val="2000"/>
              </a:lnSpc>
            </a:pPr>
            <a:endParaRPr lang="en-US" sz="24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WiFi.begin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wifi_ssid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wifi_password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);</a:t>
            </a:r>
          </a:p>
          <a:p>
            <a:pPr>
              <a:lnSpc>
                <a:spcPts val="2000"/>
              </a:lnSpc>
            </a:pPr>
            <a:endParaRPr lang="en-US" sz="24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while (</a:t>
            </a:r>
            <a:r>
              <a:rPr lang="en-US" sz="2400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WiFi.status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() != WL_CONNECTED) {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delay(500);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</a:t>
            </a:r>
            <a:r>
              <a:rPr lang="en-US" sz="2400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Serial.print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(".");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}</a:t>
            </a:r>
          </a:p>
          <a:p>
            <a:pPr>
              <a:lnSpc>
                <a:spcPts val="2000"/>
              </a:lnSpc>
            </a:pPr>
            <a:endParaRPr lang="en-US" sz="24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Serial.println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("");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Serial.println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("</a:t>
            </a:r>
            <a:r>
              <a:rPr lang="en-US" sz="2400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connected");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Serial.println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("IP address: ");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Serial.println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WiFi.localIP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());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532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เปิด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Serial Monitor</a:t>
            </a:r>
            <a:endParaRPr lang="th-TH" sz="6600" b="1" dirty="0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5231" t="14374" r="28832" b="10617"/>
          <a:stretch/>
        </p:blipFill>
        <p:spPr>
          <a:xfrm>
            <a:off x="3887979" y="1505563"/>
            <a:ext cx="4416042" cy="5182297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7823200" y="1971675"/>
            <a:ext cx="390142" cy="330200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822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ESP8266 Connect </a:t>
            </a:r>
            <a:r>
              <a:rPr lang="en-US" sz="66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WiFi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Result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0" y="1114998"/>
            <a:ext cx="7188200" cy="535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ตั้งค่า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esp8266_ws2812_demo-2</a:t>
            </a:r>
            <a:endParaRPr lang="th-TH" sz="6600" b="1" dirty="0"/>
          </a:p>
        </p:txBody>
      </p:sp>
      <p:sp>
        <p:nvSpPr>
          <p:cNvPr id="10" name="กล่องข้อความ 9"/>
          <p:cNvSpPr txBox="1"/>
          <p:nvPr/>
        </p:nvSpPr>
        <p:spPr>
          <a:xfrm>
            <a:off x="838200" y="1977003"/>
            <a:ext cx="10515600" cy="4196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#include &lt;ESP8266WiFi.h&gt;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#include "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PubSubClient.h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"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#include "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Adafruit_NeoPixel.h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"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#define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wifi_ssid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"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ECC_IoTWorkshop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"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#define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wifi_password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"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iotworkshop@ecc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"</a:t>
            </a:r>
          </a:p>
          <a:p>
            <a:pPr>
              <a:lnSpc>
                <a:spcPts val="2000"/>
              </a:lnSpc>
            </a:pP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//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Config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MQTT Server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#define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mqtt_server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"m12.cloudmqtt.com"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#define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mqtt_port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11419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#define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mqtt_user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"esp8266_X"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#define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mqtt_password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"asdf1234"</a:t>
            </a:r>
          </a:p>
          <a:p>
            <a:pPr>
              <a:lnSpc>
                <a:spcPts val="2000"/>
              </a:lnSpc>
            </a:pP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int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esp_id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= X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;</a:t>
            </a:r>
          </a:p>
          <a:p>
            <a:pPr>
              <a:lnSpc>
                <a:spcPts val="2000"/>
              </a:lnSpc>
            </a:pP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WiFiClient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espClient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PubSubClient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client(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espClient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36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ตั้งค่า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esp8266_ws2812_demo-2</a:t>
            </a:r>
            <a:endParaRPr lang="th-TH" sz="6600" b="1" dirty="0"/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0063600"/>
              </p:ext>
            </p:extLst>
          </p:nvPr>
        </p:nvGraphicFramePr>
        <p:xfrm>
          <a:off x="838200" y="2413138"/>
          <a:ext cx="10515600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1504"/>
                <a:gridCol w="2107096"/>
                <a:gridCol w="2146852"/>
                <a:gridCol w="2093844"/>
                <a:gridCol w="2236304"/>
              </a:tblGrid>
              <a:tr h="370840">
                <a:tc>
                  <a:txBody>
                    <a:bodyPr/>
                    <a:lstStyle/>
                    <a:p>
                      <a:endParaRPr lang="th-TH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เลข 1-5</a:t>
                      </a:r>
                      <a:endParaRPr lang="th-TH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เลข</a:t>
                      </a:r>
                      <a:r>
                        <a:rPr lang="th-TH" sz="36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6-10</a:t>
                      </a:r>
                      <a:endParaRPr lang="th-TH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เลข</a:t>
                      </a:r>
                      <a:r>
                        <a:rPr lang="th-TH" sz="36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11-15</a:t>
                      </a:r>
                      <a:endParaRPr lang="th-TH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เลข</a:t>
                      </a:r>
                      <a:r>
                        <a:rPr lang="th-TH" sz="36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16-20</a:t>
                      </a:r>
                      <a:endParaRPr lang="th-TH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 err="1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mqtt_server</a:t>
                      </a:r>
                      <a:r>
                        <a:rPr lang="en-US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endParaRPr lang="th-TH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m12.cloudmqtt.com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m11.cloudmqtt.com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m13.cloudmqtt.com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m12.cloudmqtt.com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 err="1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mqtt_port</a:t>
                      </a:r>
                      <a:r>
                        <a:rPr lang="en-US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endParaRPr lang="th-TH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11419</a:t>
                      </a:r>
                      <a:endParaRPr lang="th-TH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19226</a:t>
                      </a:r>
                      <a:endParaRPr lang="th-TH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14939</a:t>
                      </a:r>
                      <a:endParaRPr lang="th-TH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14072</a:t>
                      </a:r>
                      <a:endParaRPr lang="th-TH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58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ใช้งาน 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Freeboard </a:t>
            </a:r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ควบคุม 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เข้าเว็บ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browser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 </a:t>
            </a:r>
            <a:r>
              <a:rPr lang="en-US" sz="36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url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http://192.168.10.164/IoTWorkshop_Freeboard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/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91" y="1951460"/>
            <a:ext cx="10044817" cy="481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8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ใช้งาน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Freeboard 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ควบคุม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endParaRPr lang="th-TH" sz="6600" b="1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3"/>
          <a:srcRect b="3820"/>
          <a:stretch/>
        </p:blipFill>
        <p:spPr>
          <a:xfrm>
            <a:off x="1054100" y="1238863"/>
            <a:ext cx="10083800" cy="54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7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ใช้งาน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Freeboard 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ควบคุม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endParaRPr lang="th-TH" sz="6600" b="1" dirty="0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/>
          <a:srcRect t="9701" b="3646"/>
          <a:stretch/>
        </p:blipFill>
        <p:spPr>
          <a:xfrm>
            <a:off x="1032937" y="1505563"/>
            <a:ext cx="10126126" cy="493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9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ใช้งาน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Freeboard 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ควบคุม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endParaRPr lang="th-TH" sz="6600" b="1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3"/>
          <a:srcRect b="4167"/>
          <a:stretch/>
        </p:blipFill>
        <p:spPr>
          <a:xfrm>
            <a:off x="1231900" y="1308099"/>
            <a:ext cx="9728200" cy="524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5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ใช้งาน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Freeboard 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ควบคุม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endParaRPr lang="th-TH" sz="6600" b="1" dirty="0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/>
          <a:srcRect b="3646"/>
          <a:stretch/>
        </p:blipFill>
        <p:spPr>
          <a:xfrm>
            <a:off x="1114253" y="1282700"/>
            <a:ext cx="9963494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6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สำหรับงานด้าน 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Platform </a:t>
            </a:r>
            <a:endParaRPr lang="th-TH" sz="36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เป็น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Platform (Hardware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Software)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ที่ได้รับความนิยมที่สุดในปัจจุบัน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ใช้งานง่าย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(Plug &amp; Play)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, ซอฟต์แวร์ที่ใช้พัฒนาเป็น </a:t>
            </a:r>
            <a:r>
              <a:rPr lang="en-US" sz="28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Opensource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8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IDE)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มีโค๊ดตัวอย่างเผยแพร่บนอินเทอร์เน็ตเป็นจำนวนมาก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มีความหลากหลายทางฮาร์ดแวร์ </a:t>
            </a:r>
            <a:r>
              <a:rPr lang="en-US" sz="28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Board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, </a:t>
            </a:r>
            <a:r>
              <a:rPr lang="en-US" sz="28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Clone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8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Shields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th-TH" sz="28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26" name="Picture 2" descr="ผลการค้นหารูปภาพสำหรับ arduino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481095"/>
            <a:ext cx="2743200" cy="188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กล่องข้อความ 4"/>
          <p:cNvSpPr txBox="1"/>
          <p:nvPr/>
        </p:nvSpPr>
        <p:spPr>
          <a:xfrm>
            <a:off x="4767399" y="6519446"/>
            <a:ext cx="2657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4"/>
              </a:rPr>
              <a:t>https://www.arduino.cc</a:t>
            </a:r>
            <a:r>
              <a:rPr lang="en-US" sz="1600" dirty="0" smtClean="0">
                <a:hlinkClick r:id="rId4"/>
              </a:rPr>
              <a:t>/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2139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ใช้งาน 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Freeboard </a:t>
            </a:r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ควบคุม 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เปลี่ยนตัว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X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ให้เป็นเลขตามถุงใส่สายไฟ </a:t>
            </a: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/esp8266/7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เปลี่ยนตัว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X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เป็นเลข 7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เปลี่ยน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MQTT Server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Port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ตามตาราง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4" name="ตัวแทนเนื้อหา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5354865"/>
              </p:ext>
            </p:extLst>
          </p:nvPr>
        </p:nvGraphicFramePr>
        <p:xfrm>
          <a:off x="838200" y="3301033"/>
          <a:ext cx="10515600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1504"/>
                <a:gridCol w="2107096"/>
                <a:gridCol w="2146852"/>
                <a:gridCol w="2093844"/>
                <a:gridCol w="2236304"/>
              </a:tblGrid>
              <a:tr h="370840">
                <a:tc>
                  <a:txBody>
                    <a:bodyPr/>
                    <a:lstStyle/>
                    <a:p>
                      <a:endParaRPr lang="th-TH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เลข 1-5</a:t>
                      </a:r>
                      <a:endParaRPr lang="th-TH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เลข</a:t>
                      </a:r>
                      <a:r>
                        <a:rPr lang="th-TH" sz="36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6-10</a:t>
                      </a:r>
                      <a:endParaRPr lang="th-TH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เลข</a:t>
                      </a:r>
                      <a:r>
                        <a:rPr lang="th-TH" sz="36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11-15</a:t>
                      </a:r>
                      <a:endParaRPr lang="th-TH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เลข</a:t>
                      </a:r>
                      <a:r>
                        <a:rPr lang="th-TH" sz="3600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16-20</a:t>
                      </a:r>
                      <a:endParaRPr lang="th-TH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 err="1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mqtt_server</a:t>
                      </a:r>
                      <a:r>
                        <a:rPr lang="en-US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endParaRPr lang="th-TH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m12.cloudmqtt.com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m11.cloudmqtt.com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m13.cloudmqtt.com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m12.cloudmqtt.com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dirty="0" err="1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mqtt_port</a:t>
                      </a:r>
                      <a:r>
                        <a:rPr lang="en-US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endParaRPr lang="th-TH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31419</a:t>
                      </a:r>
                      <a:endParaRPr lang="th-TH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39226</a:t>
                      </a:r>
                      <a:endParaRPr lang="th-TH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34939</a:t>
                      </a:r>
                      <a:endParaRPr lang="th-TH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34072</a:t>
                      </a:r>
                      <a:endParaRPr lang="th-TH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34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ใช้งาน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Freeboard 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ควบคุม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endParaRPr lang="th-TH" sz="6600" b="1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3"/>
          <a:srcRect b="3820"/>
          <a:stretch/>
        </p:blipFill>
        <p:spPr>
          <a:xfrm>
            <a:off x="1327846" y="1505563"/>
            <a:ext cx="9536307" cy="515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1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ใช้งาน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Freeboard 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ควบคุม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endParaRPr lang="th-TH" sz="6600" b="1" dirty="0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/>
          <a:srcRect b="27778"/>
          <a:stretch/>
        </p:blipFill>
        <p:spPr>
          <a:xfrm>
            <a:off x="638198" y="1638300"/>
            <a:ext cx="10915604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7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ใช้งาน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Freeboard 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ควบคุม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endParaRPr lang="th-TH" sz="6600" b="1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3"/>
          <a:srcRect b="24606"/>
          <a:stretch/>
        </p:blipFill>
        <p:spPr>
          <a:xfrm>
            <a:off x="636333" y="1670663"/>
            <a:ext cx="10919333" cy="462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ใช้งาน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Freeboard 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ควบคุม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endParaRPr lang="th-TH" sz="6600" b="1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3"/>
          <a:srcRect b="3820"/>
          <a:stretch/>
        </p:blipFill>
        <p:spPr>
          <a:xfrm>
            <a:off x="1054100" y="1238863"/>
            <a:ext cx="10083800" cy="54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3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ใช้งาน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Freeboard 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ควบคุม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LED</a:t>
            </a:r>
            <a:endParaRPr lang="th-TH" sz="6600" b="1" dirty="0"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3"/>
          <a:srcRect t="9701" b="3646"/>
          <a:stretch/>
        </p:blipFill>
        <p:spPr>
          <a:xfrm>
            <a:off x="1032937" y="1505563"/>
            <a:ext cx="10126126" cy="493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4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esp8266_ws2812_demo-2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0" name="กล่องข้อความ 9"/>
          <p:cNvSpPr txBox="1"/>
          <p:nvPr/>
        </p:nvSpPr>
        <p:spPr>
          <a:xfrm>
            <a:off x="838200" y="1247976"/>
            <a:ext cx="10515600" cy="5506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// On a Trinket or Gemma we suggest changing this to 1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#define PIN            5</a:t>
            </a:r>
          </a:p>
          <a:p>
            <a:pPr>
              <a:lnSpc>
                <a:spcPts val="2000"/>
              </a:lnSpc>
            </a:pP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// How many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NeoPixels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are attached to the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?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#define NUMPIXELS      1</a:t>
            </a:r>
          </a:p>
          <a:p>
            <a:pPr>
              <a:lnSpc>
                <a:spcPts val="2000"/>
              </a:lnSpc>
            </a:pP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Adafruit_NeoPixel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pixels =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Adafruit_NeoPixel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(NUMPIXELS, PIN, NEO_GRB + NEO_KHZ800);</a:t>
            </a:r>
          </a:p>
          <a:p>
            <a:pPr>
              <a:lnSpc>
                <a:spcPts val="2000"/>
              </a:lnSpc>
            </a:pP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void setup() {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pixels.begin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(); // This initializes the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NeoPixel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library.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Serial.begin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(115200);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delay(10);</a:t>
            </a:r>
          </a:p>
          <a:p>
            <a:pPr>
              <a:lnSpc>
                <a:spcPts val="2000"/>
              </a:lnSpc>
            </a:pP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setup_wifi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client.setServer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mqtt_server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mqtt_port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client.setCallback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(callback);</a:t>
            </a:r>
          </a:p>
          <a:p>
            <a:pPr>
              <a:lnSpc>
                <a:spcPts val="2000"/>
              </a:lnSpc>
            </a:pP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pixels.setPixelColor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(0,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pixels.Color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(127, 127, 127)); // Moderately bright green color.</a:t>
            </a:r>
          </a:p>
          <a:p>
            <a:pPr>
              <a:lnSpc>
                <a:spcPts val="2000"/>
              </a:lnSpc>
            </a:pP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pixels.show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(); // This sends the updated pixel color to the hardware.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633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esp8266_ws2812_demo-2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0" name="กล่องข้อความ 9"/>
          <p:cNvSpPr txBox="1"/>
          <p:nvPr/>
        </p:nvSpPr>
        <p:spPr>
          <a:xfrm>
            <a:off x="838200" y="1005984"/>
            <a:ext cx="10515600" cy="5763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void reconnect() {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// Loop until we're reconnected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while (!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client.connected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()) {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Serial.print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("Attempting MQTT connection...");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// Attempt to connect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// If you do not want to use a username and password, change next line to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String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clientId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= "ESP8266Client-"+String(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esp_id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clientId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+= String(random(0xffff), HEX);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if (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client.connect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clientId.c_str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(),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mqtt_user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mqtt_password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)) {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char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inTopic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[64];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sprintf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inTopic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"/esp8266/%d/+",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esp_id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Serial.println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("connected");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client.subscribe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inTopic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} else {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Serial.print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("failed,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rc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=");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Serial.print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client.state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Serial.println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(" try again in 5 seconds");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// Wait 5 seconds before retrying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delay(5000);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}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}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1411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esp8266_ws2812_demo-2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0" name="กล่องข้อความ 9"/>
          <p:cNvSpPr txBox="1"/>
          <p:nvPr/>
        </p:nvSpPr>
        <p:spPr>
          <a:xfrm>
            <a:off x="838200" y="1518563"/>
            <a:ext cx="10515600" cy="5221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void loop() {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if (!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client.connected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()) {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reconnect();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}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client.loop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();</a:t>
            </a:r>
          </a:p>
          <a:p>
            <a:pPr>
              <a:lnSpc>
                <a:spcPts val="2000"/>
              </a:lnSpc>
            </a:pP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}</a:t>
            </a:r>
          </a:p>
          <a:p>
            <a:pPr>
              <a:lnSpc>
                <a:spcPts val="2000"/>
              </a:lnSpc>
            </a:pP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void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callback(char* topic, byte* payload, unsigned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int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length) {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const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char s[2] = "/";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char *token;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token =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strtok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(topic, s);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token =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strtok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(NULL, s);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token =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strtok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(NULL, s);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Serial.println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(token);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Serial.write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(payload, length);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Serial.println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("");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if(!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strcmp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(token, "led")){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setWS2812(payload, length);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}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447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-58554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esp8266_ws2812_demo-2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10" name="กล่องข้อความ 9"/>
          <p:cNvSpPr txBox="1"/>
          <p:nvPr/>
        </p:nvSpPr>
        <p:spPr>
          <a:xfrm>
            <a:off x="838200" y="972463"/>
            <a:ext cx="10515600" cy="5763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void setWS2812(byte* payload, unsigned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int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length){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//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Serial.write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(payload, length);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//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Serial.println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(" ");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char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hexval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[2];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char *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ptr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;</a:t>
            </a:r>
          </a:p>
          <a:p>
            <a:pPr>
              <a:lnSpc>
                <a:spcPts val="2000"/>
              </a:lnSpc>
            </a:pP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hexval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[0] = payload[1];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hexval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[1] = payload[2];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int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red_val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=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strtol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hexval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&amp;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ptr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16);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hexval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[0] = payload[3];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hexval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[1] = payload[4];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int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green_val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=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strtol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hexval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&amp;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ptr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16);</a:t>
            </a:r>
          </a:p>
          <a:p>
            <a:pPr>
              <a:lnSpc>
                <a:spcPts val="2000"/>
              </a:lnSpc>
            </a:pP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hexval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[0] = payload[5];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hexval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[1] = payload[6];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int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blue_val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=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strtol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hexval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&amp;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ptr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16);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pixels.setPixelColor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(0,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pixels.Color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red_val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green_val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blue_val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)); // Moderately bright green color.</a:t>
            </a:r>
          </a:p>
          <a:p>
            <a:pPr>
              <a:lnSpc>
                <a:spcPts val="2000"/>
              </a:lnSpc>
            </a:pP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pixels.show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(); // This sends the updated pixel color to the hardware.</a:t>
            </a:r>
          </a:p>
          <a:p>
            <a:pPr>
              <a:lnSpc>
                <a:spcPts val="2000"/>
              </a:lnSpc>
            </a:pP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832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 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Board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2" descr="https://store-cdn.arduino.cc/usa/catalog/product/cache/1/image/f8876a31b63532bbba4e781c30024a0a/A/0/A000066_featured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5" t="8051" r="5639" b="8763"/>
          <a:stretch/>
        </p:blipFill>
        <p:spPr bwMode="auto">
          <a:xfrm>
            <a:off x="1562100" y="2755900"/>
            <a:ext cx="34036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/>
          <p:cNvSpPr txBox="1"/>
          <p:nvPr/>
        </p:nvSpPr>
        <p:spPr>
          <a:xfrm>
            <a:off x="2190337" y="2004077"/>
            <a:ext cx="2350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UNO :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฿725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กล่องข้อความ 11"/>
          <p:cNvSpPr txBox="1"/>
          <p:nvPr/>
        </p:nvSpPr>
        <p:spPr>
          <a:xfrm>
            <a:off x="2147602" y="5423695"/>
            <a:ext cx="2433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goo.gl/Md8EJt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7420961" y="5373691"/>
            <a:ext cx="2488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5"/>
              </a:rPr>
              <a:t>https://</a:t>
            </a:r>
            <a:r>
              <a:rPr lang="en-US" sz="1600" dirty="0" smtClean="0">
                <a:hlinkClick r:id="rId5"/>
              </a:rPr>
              <a:t>goo.gl/UnhNyq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6" name="Picture 6" descr="Arduino Leonardo with Header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9" t="9361" r="8828" b="8515"/>
          <a:stretch/>
        </p:blipFill>
        <p:spPr bwMode="auto">
          <a:xfrm>
            <a:off x="7067550" y="2679701"/>
            <a:ext cx="3187700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กล่องข้อความ 21"/>
          <p:cNvSpPr txBox="1"/>
          <p:nvPr/>
        </p:nvSpPr>
        <p:spPr>
          <a:xfrm>
            <a:off x="7137585" y="2004077"/>
            <a:ext cx="3047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LEONARDO :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฿690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9884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บริการ 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Cloud </a:t>
            </a:r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สำหรับงานด้าน </a:t>
            </a:r>
            <a:r>
              <a:rPr lang="en-US" sz="66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เป็นบริการในการรับส่งข้อมูลระหว่างอุปกรณ์ต่างๆผ่าน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Internet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นิยมใช้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HTTP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MQTT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เป็นโปรโตคอลในการรับส่งข้อมูล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ส่วนใหญ่มี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สำหรับเรียกดูข้อมูล หรือ กำหนดค่าต่างๆ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บางบริการสามารถติดตั้งลงใน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Local Server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</a:t>
            </a:r>
          </a:p>
          <a:p>
            <a:pPr marL="0" indent="0">
              <a:buNone/>
            </a:pP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4071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ผู้ให้บริการ 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Cloud </a:t>
            </a:r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สำหรับงานด้าน </a:t>
            </a:r>
            <a:r>
              <a:rPr lang="en-US" sz="66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202800"/>
          </a:xfrm>
        </p:spPr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Thingspeak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(REST API) </a:t>
            </a:r>
            <a:r>
              <a:rPr lang="en-US" sz="36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*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Google </a:t>
            </a:r>
            <a:r>
              <a:rPr lang="en-US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FireBase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(REST API)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data </a:t>
            </a:r>
            <a:r>
              <a:rPr lang="en-US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sparkfun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(REST API) </a:t>
            </a:r>
            <a:r>
              <a:rPr lang="en-US" sz="36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*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HiveMQ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(MQTT)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AWS </a:t>
            </a:r>
            <a:r>
              <a:rPr lang="en-US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(MQTT)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adafruit.io (MQTT) </a:t>
            </a:r>
            <a:r>
              <a:rPr lang="en-US" sz="36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*</a:t>
            </a:r>
            <a:endParaRPr lang="en-US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Cloud MQTT (MQTT)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NETPIE.io (MQTT) #Made in Thailand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ANTO.io (MQTT) #Made in Thailand</a:t>
            </a:r>
          </a:p>
          <a:p>
            <a:pPr>
              <a:buFont typeface="Courier New" panose="02070309020205020404" pitchFamily="49" charset="0"/>
              <a:buChar char="o"/>
            </a:pPr>
            <a:endParaRPr lang="th-TH" sz="3600" dirty="0"/>
          </a:p>
        </p:txBody>
      </p:sp>
      <p:pic>
        <p:nvPicPr>
          <p:cNvPr id="4" name="Picture 4" descr="https://encrypted-tbn0.gstatic.com/images?q=tbn:ANd9GcR0AychBvh04ODEqkQwVw1M8FJDGNEujq_d4QTNfjYFCsfoie6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4" y="5497438"/>
            <a:ext cx="208419" cy="20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encrypted-tbn0.gstatic.com/images?q=tbn:ANd9GcR0AychBvh04ODEqkQwVw1M8FJDGNEujq_d4QTNfjYFCsfoie6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4" y="6058448"/>
            <a:ext cx="208419" cy="20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13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การสมัคร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Cloud MQTT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2028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600" dirty="0" smtClean="0"/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เปิด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Browser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เข้าที่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https://www.cloudmqtt.com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/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3600" dirty="0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026953"/>
            <a:ext cx="11353800" cy="4831047"/>
          </a:xfrm>
          <a:prstGeom prst="rect">
            <a:avLst/>
          </a:prstGeom>
        </p:spPr>
      </p:pic>
      <p:sp>
        <p:nvSpPr>
          <p:cNvPr id="7" name="สี่เหลี่ยมผืนผ้า 6"/>
          <p:cNvSpPr/>
          <p:nvPr/>
        </p:nvSpPr>
        <p:spPr>
          <a:xfrm>
            <a:off x="10121900" y="2171700"/>
            <a:ext cx="889000" cy="3302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1425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การสมัคร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Cloud MQTT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2028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600" dirty="0" smtClean="0"/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กรอก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email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ที่ช่อง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Sign up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แล้ว</a:t>
            </a:r>
            <a:r>
              <a:rPr lang="th-TH" sz="36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คลิ๊ก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ปุ่ม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Signup</a:t>
            </a:r>
            <a:endParaRPr lang="th-TH" sz="3600" dirty="0"/>
          </a:p>
        </p:txBody>
      </p:sp>
      <p:pic>
        <p:nvPicPr>
          <p:cNvPr id="5" name="Picture 9" descr="D:\อบรมIoT\pic\sign_in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287" y="1909444"/>
            <a:ext cx="7910284" cy="4712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157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การสมัคร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Cloud MQTT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2028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ตรวจสอบ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email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Cloud MQTT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เมื่อได้รับแล้วให้</a:t>
            </a:r>
            <a:r>
              <a:rPr lang="th-TH" sz="36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คลิ๊ก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ที่ลิงค์ดังกล่าว</a:t>
            </a:r>
            <a:endParaRPr lang="th-TH" sz="3600" dirty="0"/>
          </a:p>
        </p:txBody>
      </p:sp>
      <p:pic>
        <p:nvPicPr>
          <p:cNvPr id="6" name="Picture 2" descr="D:\อบรมIoT\pic\confirm_email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2744789"/>
            <a:ext cx="9626600" cy="3177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967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การสมัคร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Cloud MQTT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2028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กรอกข้อมูลลงไป ให้ครบทุกช่อง ยกเว้น ช่อง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VAT ID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ให้กด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submit</a:t>
            </a:r>
            <a:endParaRPr lang="th-TH" sz="3600" dirty="0"/>
          </a:p>
        </p:txBody>
      </p:sp>
      <p:pic>
        <p:nvPicPr>
          <p:cNvPr id="5" name="Picture 3" descr="D:\อบรมIoT\pic\sign_in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380" y="2307427"/>
            <a:ext cx="6790962" cy="4314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718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การสมัคร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Cloud MQTT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2028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เมื่อสมัครเสร็จสิ้นได้ผลดังนี้</a:t>
            </a:r>
            <a:endParaRPr lang="th-TH" sz="3600" dirty="0"/>
          </a:p>
        </p:txBody>
      </p:sp>
      <p:pic>
        <p:nvPicPr>
          <p:cNvPr id="6" name="Picture 4" descr="D:\อบรมIoT\pic\complete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367" y="2280332"/>
            <a:ext cx="6903266" cy="41132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083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Broker 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Cloud MQTT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2028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กดปุ่ม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+Create</a:t>
            </a:r>
            <a:endParaRPr lang="th-TH" sz="3600" dirty="0"/>
          </a:p>
        </p:txBody>
      </p:sp>
      <p:pic>
        <p:nvPicPr>
          <p:cNvPr id="7" name="Picture 1" descr="D:\อบรมIoT\pic\create broker\start create broker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69" y="2135503"/>
            <a:ext cx="7145462" cy="44865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450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Broker 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Cloud MQTT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2028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กำหนดชื่อ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Data center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Plan</a:t>
            </a:r>
            <a:endParaRPr lang="th-TH" sz="3600" dirty="0"/>
          </a:p>
        </p:txBody>
      </p:sp>
      <p:pic>
        <p:nvPicPr>
          <p:cNvPr id="5" name="Picture 3" descr="D:\อบรมIoT\pic\create broker\name input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122" y="2071273"/>
            <a:ext cx="6902395" cy="42235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92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Broker 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Cloud MQTT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2028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ใน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ส่วนของ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Plan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นั้นเราจะเลือกตามคุณภาพดังนี้</a:t>
            </a:r>
            <a:endParaRPr lang="th-TH" sz="3600" dirty="0"/>
          </a:p>
        </p:txBody>
      </p:sp>
      <p:pic>
        <p:nvPicPr>
          <p:cNvPr id="6" name="Picture 4" descr="D:\อบรมIoT\pic\create broker\plans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98" y="2558429"/>
            <a:ext cx="7260203" cy="37761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61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 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Board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124" name="Picture 4" descr="Arduino Pro Mini 328 - 5V/16MH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0" y="2486620"/>
            <a:ext cx="2921000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ro Micro - 5V/16MH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84" y="2639020"/>
            <a:ext cx="3070225" cy="307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กล่องข้อความ 8"/>
          <p:cNvSpPr txBox="1"/>
          <p:nvPr/>
        </p:nvSpPr>
        <p:spPr>
          <a:xfrm>
            <a:off x="1084768" y="5423695"/>
            <a:ext cx="2401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5"/>
              </a:rPr>
              <a:t>https://</a:t>
            </a:r>
            <a:r>
              <a:rPr lang="en-US" sz="1600" dirty="0" smtClean="0">
                <a:hlinkClick r:id="rId5"/>
              </a:rPr>
              <a:t>goo.gl/XBoczS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กล่องข้อความ 11"/>
          <p:cNvSpPr txBox="1"/>
          <p:nvPr/>
        </p:nvSpPr>
        <p:spPr>
          <a:xfrm>
            <a:off x="4831229" y="5407620"/>
            <a:ext cx="2529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6"/>
              </a:rPr>
              <a:t>https://</a:t>
            </a:r>
            <a:r>
              <a:rPr lang="en-US" sz="1600" dirty="0" smtClean="0">
                <a:hlinkClick r:id="rId6"/>
              </a:rPr>
              <a:t>goo.gl/cBWKnU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กล่องข้อความ 12"/>
          <p:cNvSpPr txBox="1"/>
          <p:nvPr/>
        </p:nvSpPr>
        <p:spPr>
          <a:xfrm>
            <a:off x="8215187" y="5408415"/>
            <a:ext cx="2390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7"/>
              </a:rPr>
              <a:t>https://</a:t>
            </a:r>
            <a:r>
              <a:rPr lang="en-US" sz="1600" dirty="0" smtClean="0">
                <a:hlinkClick r:id="rId7"/>
              </a:rPr>
              <a:t>goo.gl/jBTYZH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2" descr="https://www.gravitechthai.com/upload/product/pictures/pic-545-5263851098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 t="22750" r="20222" b="36250"/>
          <a:stretch/>
        </p:blipFill>
        <p:spPr bwMode="auto">
          <a:xfrm>
            <a:off x="327816" y="3166070"/>
            <a:ext cx="39497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กล่องข้อความ 13"/>
          <p:cNvSpPr txBox="1"/>
          <p:nvPr/>
        </p:nvSpPr>
        <p:spPr>
          <a:xfrm>
            <a:off x="936746" y="2486620"/>
            <a:ext cx="2731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Nano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3.1: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฿900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4734088" y="2486620"/>
            <a:ext cx="2723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Pro Mini :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฿390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กล่องข้อความ 15"/>
          <p:cNvSpPr txBox="1"/>
          <p:nvPr/>
        </p:nvSpPr>
        <p:spPr>
          <a:xfrm>
            <a:off x="8087683" y="2486620"/>
            <a:ext cx="2872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Arduino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Pro Micro :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฿690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7145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Broker 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Cloud MQTT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2028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คลิ้กไปที่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detail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เพื่อเข้าไปดูข้อมูลข้างใน และสร้าง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user</a:t>
            </a:r>
            <a:endParaRPr lang="th-TH" sz="3600" dirty="0"/>
          </a:p>
        </p:txBody>
      </p:sp>
      <p:pic>
        <p:nvPicPr>
          <p:cNvPr id="5" name="Picture 5" descr="D:\อบรมIoT\pic\create broker\result broker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055" y="2298656"/>
            <a:ext cx="6875890" cy="4323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96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Broker 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Cloud MQTT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2028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หน้านี้จะมีข้อมูลของ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broker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อยู่ และส่วนถัดมาจะให้เราสร้าง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user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โดยกรอกชื่อและรหัสลงไป</a:t>
            </a:r>
            <a:endParaRPr lang="th-TH" sz="3600" dirty="0"/>
          </a:p>
        </p:txBody>
      </p:sp>
      <p:pic>
        <p:nvPicPr>
          <p:cNvPr id="6" name="Picture 7" descr="D:\อบรมIoT\pic\create broker\create user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20" y="2510589"/>
            <a:ext cx="7680960" cy="412282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สี่เหลี่ยมผืนผ้า 3"/>
          <p:cNvSpPr/>
          <p:nvPr/>
        </p:nvSpPr>
        <p:spPr>
          <a:xfrm>
            <a:off x="6679096" y="3167270"/>
            <a:ext cx="967408" cy="1404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4471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Broker 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Cloud MQTT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2028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เมื่อสร้างเสร็จจะต้องกำหนด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Topic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user </a:t>
            </a:r>
            <a:endParaRPr lang="th-TH" sz="3600" dirty="0"/>
          </a:p>
        </p:txBody>
      </p:sp>
      <p:pic>
        <p:nvPicPr>
          <p:cNvPr id="7" name="Picture 8" descr="D:\อบรมIoT\pic\create broker\create user result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417" y="2744789"/>
            <a:ext cx="6938976" cy="3347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29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Broker 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Cloud MQTT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2028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topic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ขึ้นมาเพื่อที่เราจะได้เข้า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subscribe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publish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</a:t>
            </a:r>
            <a:endParaRPr lang="th-TH" sz="3600" dirty="0"/>
          </a:p>
        </p:txBody>
      </p:sp>
      <p:pic>
        <p:nvPicPr>
          <p:cNvPr id="5" name="Picture 10" descr="D:\อบรมIoT\pic\create broker\create topic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548" y="2378861"/>
            <a:ext cx="8560905" cy="40484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321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Broker </a:t>
            </a:r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Cloud MQTT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9" descr="D:\อบรมIoT\pic\create broker\result topic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81956"/>
            <a:ext cx="9144000" cy="4676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403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การสมัคร 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Thinkspeak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2028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600" dirty="0" smtClean="0"/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เข้า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ไปยังหน้าเว็บ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https://thingspeak.com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แล้วกดเลือกคำว่า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Sign Up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เพื่อสมัครสมาชิก</a:t>
            </a:r>
            <a:endParaRPr lang="th-TH" sz="3600" dirty="0"/>
          </a:p>
        </p:txBody>
      </p:sp>
      <p:pic>
        <p:nvPicPr>
          <p:cNvPr id="8" name="รูปภาพ 7"/>
          <p:cNvPicPr/>
          <p:nvPr/>
        </p:nvPicPr>
        <p:blipFill>
          <a:blip r:embed="rId3"/>
          <a:stretch>
            <a:fillRect/>
          </a:stretch>
        </p:blipFill>
        <p:spPr>
          <a:xfrm>
            <a:off x="1384300" y="2336800"/>
            <a:ext cx="9423400" cy="4449128"/>
          </a:xfrm>
          <a:prstGeom prst="rect">
            <a:avLst/>
          </a:prstGeom>
        </p:spPr>
      </p:pic>
      <p:sp>
        <p:nvSpPr>
          <p:cNvPr id="7" name="สี่เหลี่ยมผืนผ้า 6"/>
          <p:cNvSpPr/>
          <p:nvPr/>
        </p:nvSpPr>
        <p:spPr>
          <a:xfrm>
            <a:off x="9607550" y="2336800"/>
            <a:ext cx="615950" cy="3302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004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การสมัคร 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Thinkspeak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2028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600" dirty="0" smtClean="0"/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กรอก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ข้อมูลที่ใช้ในการสมัครสมาชิก</a:t>
            </a:r>
            <a:endParaRPr lang="th-TH" sz="3600" dirty="0"/>
          </a:p>
        </p:txBody>
      </p:sp>
      <p:pic>
        <p:nvPicPr>
          <p:cNvPr id="6" name="รูปภาพ 5"/>
          <p:cNvPicPr/>
          <p:nvPr/>
        </p:nvPicPr>
        <p:blipFill>
          <a:blip r:embed="rId3"/>
          <a:stretch>
            <a:fillRect/>
          </a:stretch>
        </p:blipFill>
        <p:spPr>
          <a:xfrm>
            <a:off x="2095500" y="2280920"/>
            <a:ext cx="7996555" cy="411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การสมัคร 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Thinkspeak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2028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/>
              <a:t> </a:t>
            </a:r>
            <a:r>
              <a:rPr lang="th-TH" sz="3600" dirty="0" smtClean="0"/>
              <a:t>เมื่อกรอกข้อมูลครบกดปุ่ม </a:t>
            </a:r>
            <a:r>
              <a:rPr lang="en-US" sz="3600" dirty="0"/>
              <a:t>Continue</a:t>
            </a:r>
            <a:endParaRPr lang="th-TH" sz="3600" dirty="0"/>
          </a:p>
        </p:txBody>
      </p:sp>
      <p:pic>
        <p:nvPicPr>
          <p:cNvPr id="5" name="รูปภาพ 4"/>
          <p:cNvPicPr/>
          <p:nvPr/>
        </p:nvPicPr>
        <p:blipFill>
          <a:blip r:embed="rId3"/>
          <a:stretch>
            <a:fillRect/>
          </a:stretch>
        </p:blipFill>
        <p:spPr>
          <a:xfrm>
            <a:off x="2362200" y="2163444"/>
            <a:ext cx="7425055" cy="419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8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การสมัคร 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Thinkspeak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2028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/>
              <a:t> </a:t>
            </a:r>
            <a:r>
              <a:rPr lang="th-TH" sz="3600" dirty="0" smtClean="0"/>
              <a:t>ตรวจสอบ </a:t>
            </a:r>
            <a:r>
              <a:rPr lang="en-US" sz="3600" dirty="0" smtClean="0"/>
              <a:t>email </a:t>
            </a:r>
            <a:r>
              <a:rPr lang="th-TH" sz="3600" dirty="0" smtClean="0"/>
              <a:t>แล้วกดปุ่ม </a:t>
            </a:r>
            <a:r>
              <a:rPr lang="en-US" sz="3600" dirty="0" smtClean="0"/>
              <a:t>Continue</a:t>
            </a:r>
            <a:endParaRPr lang="th-TH" sz="3600" dirty="0"/>
          </a:p>
        </p:txBody>
      </p:sp>
      <p:pic>
        <p:nvPicPr>
          <p:cNvPr id="6" name="รูปภาพ 5"/>
          <p:cNvPicPr/>
          <p:nvPr/>
        </p:nvPicPr>
        <p:blipFill>
          <a:blip r:embed="rId3"/>
          <a:stretch>
            <a:fillRect/>
          </a:stretch>
        </p:blipFill>
        <p:spPr>
          <a:xfrm>
            <a:off x="2326322" y="2221793"/>
            <a:ext cx="7539355" cy="440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1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การสมัคร 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Thinkspeak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2028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/>
              <a:t> เมื่อทำการยืนยันแล้วจะสามารถเริ่มใช้งานได้</a:t>
            </a:r>
            <a:endParaRPr lang="th-TH" sz="3600" dirty="0"/>
          </a:p>
        </p:txBody>
      </p:sp>
      <p:pic>
        <p:nvPicPr>
          <p:cNvPr id="5" name="รูปภาพ 4"/>
          <p:cNvPicPr/>
          <p:nvPr/>
        </p:nvPicPr>
        <p:blipFill>
          <a:blip r:embed="rId3"/>
          <a:stretch>
            <a:fillRect/>
          </a:stretch>
        </p:blipFill>
        <p:spPr>
          <a:xfrm>
            <a:off x="2383472" y="2374193"/>
            <a:ext cx="7425055" cy="424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3031</Words>
  <Application>Microsoft Office PowerPoint</Application>
  <PresentationFormat>แบบจอกว้าง</PresentationFormat>
  <Paragraphs>742</Paragraphs>
  <Slides>108</Slides>
  <Notes>104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8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108</vt:i4>
      </vt:variant>
    </vt:vector>
  </HeadingPairs>
  <TitlesOfParts>
    <vt:vector size="117" baseType="lpstr">
      <vt:lpstr>Angsana New</vt:lpstr>
      <vt:lpstr>Arial</vt:lpstr>
      <vt:lpstr>Calibri</vt:lpstr>
      <vt:lpstr>Calibri Light</vt:lpstr>
      <vt:lpstr>Consolas</vt:lpstr>
      <vt:lpstr>Cordia New</vt:lpstr>
      <vt:lpstr>Courier New</vt:lpstr>
      <vt:lpstr>TH SarabunPSK</vt:lpstr>
      <vt:lpstr>ธีมของ Office</vt:lpstr>
      <vt:lpstr>การเลือกใช้งาน Hardware และ Software  สำหรับพัฒนาอุปกรณ์ต้นแบบด้าน IoT</vt:lpstr>
      <vt:lpstr>Outline</vt:lpstr>
      <vt:lpstr>องค์ประกอบของ IoT</vt:lpstr>
      <vt:lpstr>องค์ประกอบของ IoT</vt:lpstr>
      <vt:lpstr>งานนำเสนอ PowerPoint</vt:lpstr>
      <vt:lpstr>งานนำเสนอ PowerPoint</vt:lpstr>
      <vt:lpstr>Hardware สำหรับงานด้าน IoT</vt:lpstr>
      <vt:lpstr>ตัวอย่าง Arduino Board</vt:lpstr>
      <vt:lpstr>ตัวอย่าง Arduino Board</vt:lpstr>
      <vt:lpstr>ตัวอย่าง Arduino Board</vt:lpstr>
      <vt:lpstr>ตัวอย่าง Spec Arduino Board</vt:lpstr>
      <vt:lpstr>เชื่อมต่อ Arduino Board กับ Internet</vt:lpstr>
      <vt:lpstr>ตัวอย่าง Arduino Shield</vt:lpstr>
      <vt:lpstr>ตัวอย่าง Arduino Board Build-in Ethernet or WiFi</vt:lpstr>
      <vt:lpstr>ตัวอย่าง Arduino Board + WiFi Module</vt:lpstr>
      <vt:lpstr>Hardware สำหรับงานด้าน IoT</vt:lpstr>
      <vt:lpstr>ตัวอย่าง ESP8266 Module</vt:lpstr>
      <vt:lpstr>ตัวอย่าง ESP8266 Module</vt:lpstr>
      <vt:lpstr>การใช้งาน ESP8266 Module</vt:lpstr>
      <vt:lpstr>Breakout Board สำหรับ ESP8266 Module</vt:lpstr>
      <vt:lpstr>Breakout Board สำหรับ ESP8266 Module</vt:lpstr>
      <vt:lpstr>วงจรสำหรับการใช้งาน ESP8266 Module</vt:lpstr>
      <vt:lpstr>การใช้งาน ESP8266 Module</vt:lpstr>
      <vt:lpstr>ESP8266 Development Board</vt:lpstr>
      <vt:lpstr>NodeMCU VS Arduino UNO</vt:lpstr>
      <vt:lpstr>งานนำเสนอ PowerPoint</vt:lpstr>
      <vt:lpstr>WiFi Development Board</vt:lpstr>
      <vt:lpstr>WiFi Development Board</vt:lpstr>
      <vt:lpstr>Hardware สำหรับการอบรม</vt:lpstr>
      <vt:lpstr>NodeMCU Pin Map</vt:lpstr>
      <vt:lpstr>Wemos D1 Mini Pin Map</vt:lpstr>
      <vt:lpstr>Software สำหรับงานด้าน IoT</vt:lpstr>
      <vt:lpstr>ตัวอย่างโค๊ด Lua : Blink LED</vt:lpstr>
      <vt:lpstr>ตัวอย่างโค๊ด Micro-Python : Blink LED</vt:lpstr>
      <vt:lpstr>ตัวอย่างโค๊ด JavaScript : Blink LED</vt:lpstr>
      <vt:lpstr>ตัวอย่างโค๊ด Arduino IDE : Blink LED</vt:lpstr>
      <vt:lpstr>Aduino IDE สำหรับ ESP8266</vt:lpstr>
      <vt:lpstr>API และ Library สำหรับ ESP8266</vt:lpstr>
      <vt:lpstr> ติดตั้ง ESP8266 Board Manager สำหรับ Arduino IDE</vt:lpstr>
      <vt:lpstr> ติดตั้ง ESP8266 Board Manager สำหรับ Arduino IDE</vt:lpstr>
      <vt:lpstr> ติดตั้ง ESP8266 Board Manager สำหรับ Arduino IDE</vt:lpstr>
      <vt:lpstr>Aduino IDE สำหรับการอบรม</vt:lpstr>
      <vt:lpstr>Load file ที่ใช้ในการอบรม</vt:lpstr>
      <vt:lpstr>เปิด Code จาก Arduino IDE</vt:lpstr>
      <vt:lpstr>ทดสอบการใช้งาน Blink LED</vt:lpstr>
      <vt:lpstr>ทดสอบการใช้งาน Blink LED</vt:lpstr>
      <vt:lpstr>เลือกบอร์ด (NodeMCU)</vt:lpstr>
      <vt:lpstr>ตรวจสอบ และ เลือก Port (NodeMCU)</vt:lpstr>
      <vt:lpstr>เลือกบอร์ด (WeMos D1 Mini)</vt:lpstr>
      <vt:lpstr>ตรวจสอบ และ เลือก Port (WeMos D1 Mini)</vt:lpstr>
      <vt:lpstr>Upload File</vt:lpstr>
      <vt:lpstr>เปิดไฟล์ WS 2812 Demo 1</vt:lpstr>
      <vt:lpstr>NodeMCU LED WS2812 Wiring Diagram</vt:lpstr>
      <vt:lpstr>Wemos LED WS2812 Wiring Diagram</vt:lpstr>
      <vt:lpstr>esp8266_ws2812_demo-1</vt:lpstr>
      <vt:lpstr>esp8266_ws2812_demo-1</vt:lpstr>
      <vt:lpstr>esp8266_ws2812_demo-1</vt:lpstr>
      <vt:lpstr>esp8266_ws2812_demo-1</vt:lpstr>
      <vt:lpstr>esp8266_connect_WiFi_AP</vt:lpstr>
      <vt:lpstr>esp8266_connect_WiFi_AP</vt:lpstr>
      <vt:lpstr>เปิด Serial Monitor</vt:lpstr>
      <vt:lpstr>ESP8266 Connect WiFi Result</vt:lpstr>
      <vt:lpstr>ตั้งค่า esp8266_ws2812_demo-2</vt:lpstr>
      <vt:lpstr>ตั้งค่า esp8266_ws2812_demo-2</vt:lpstr>
      <vt:lpstr>ใช้งาน Freeboard ควบคุม LED</vt:lpstr>
      <vt:lpstr>ใช้งาน Freeboard ควบคุม LED</vt:lpstr>
      <vt:lpstr>ใช้งาน Freeboard ควบคุม LED</vt:lpstr>
      <vt:lpstr>ใช้งาน Freeboard ควบคุม LED</vt:lpstr>
      <vt:lpstr>ใช้งาน Freeboard ควบคุม LED</vt:lpstr>
      <vt:lpstr>ใช้งาน Freeboard ควบคุม LED</vt:lpstr>
      <vt:lpstr>ใช้งาน Freeboard ควบคุม LED</vt:lpstr>
      <vt:lpstr>ใช้งาน Freeboard ควบคุม LED</vt:lpstr>
      <vt:lpstr>ใช้งาน Freeboard ควบคุม LED</vt:lpstr>
      <vt:lpstr>ใช้งาน Freeboard ควบคุม LED</vt:lpstr>
      <vt:lpstr>ใช้งาน Freeboard ควบคุม LED</vt:lpstr>
      <vt:lpstr>esp8266_ws2812_demo-2</vt:lpstr>
      <vt:lpstr>esp8266_ws2812_demo-2</vt:lpstr>
      <vt:lpstr>esp8266_ws2812_demo-2</vt:lpstr>
      <vt:lpstr>esp8266_ws2812_demo-2</vt:lpstr>
      <vt:lpstr>บริการ Cloud สำหรับงานด้าน IoT</vt:lpstr>
      <vt:lpstr>ผู้ให้บริการ Cloud สำหรับงานด้าน IoT</vt:lpstr>
      <vt:lpstr>การสมัคร Cloud MQTT</vt:lpstr>
      <vt:lpstr>การสมัคร Cloud MQTT</vt:lpstr>
      <vt:lpstr>การสมัคร Cloud MQTT</vt:lpstr>
      <vt:lpstr>การสมัคร Cloud MQTT</vt:lpstr>
      <vt:lpstr>การสมัคร Cloud MQTT</vt:lpstr>
      <vt:lpstr>สร้าง Broker ของ Cloud MQTT</vt:lpstr>
      <vt:lpstr>สร้าง Broker ของ Cloud MQTT</vt:lpstr>
      <vt:lpstr>สร้าง Broker ของ Cloud MQTT</vt:lpstr>
      <vt:lpstr>สร้าง Broker ของ Cloud MQTT</vt:lpstr>
      <vt:lpstr>สร้าง Broker ของ Cloud MQTT</vt:lpstr>
      <vt:lpstr>สร้าง Broker ของ Cloud MQTT</vt:lpstr>
      <vt:lpstr>สร้าง Broker ของ Cloud MQTT</vt:lpstr>
      <vt:lpstr>สร้าง Broker ของ Cloud MQTT</vt:lpstr>
      <vt:lpstr>การสมัคร Thinkspeak</vt:lpstr>
      <vt:lpstr>การสมัคร Thinkspeak</vt:lpstr>
      <vt:lpstr>การสมัคร Thinkspeak</vt:lpstr>
      <vt:lpstr>การสมัคร Thinkspeak</vt:lpstr>
      <vt:lpstr>การสมัคร Thinkspeak</vt:lpstr>
      <vt:lpstr>การสร้าง Channel Thinkspeak</vt:lpstr>
      <vt:lpstr>การสร้าง Channel Thinkspeak</vt:lpstr>
      <vt:lpstr>การสร้าง Channel Thinkspeak</vt:lpstr>
      <vt:lpstr>การสร้าง Channel Thinkspeak</vt:lpstr>
      <vt:lpstr>การสร้าง Channel Thinkspeak</vt:lpstr>
      <vt:lpstr>การใช้งาน NETPIE.io</vt:lpstr>
      <vt:lpstr>การใช้งาน NETPIE.io</vt:lpstr>
      <vt:lpstr>การใช้งาน NETPIE.io</vt:lpstr>
      <vt:lpstr>การใช้งาน NETPIE.io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การเลือกใช้งาน Hardware และ Software  สำหรับพัฒนาอุปกรณ์ต้นแบบด้าน IoT</dc:title>
  <dc:creator>kanitkon Khanchure</dc:creator>
  <cp:lastModifiedBy>kanitkon Khanchure</cp:lastModifiedBy>
  <cp:revision>85</cp:revision>
  <dcterms:created xsi:type="dcterms:W3CDTF">2017-07-15T06:45:34Z</dcterms:created>
  <dcterms:modified xsi:type="dcterms:W3CDTF">2017-07-17T16:27:45Z</dcterms:modified>
</cp:coreProperties>
</file>